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70" r:id="rId4"/>
    <p:sldId id="274" r:id="rId5"/>
    <p:sldId id="277" r:id="rId6"/>
    <p:sldId id="276" r:id="rId7"/>
    <p:sldId id="269" r:id="rId8"/>
    <p:sldId id="271" r:id="rId9"/>
    <p:sldId id="278" r:id="rId10"/>
    <p:sldId id="27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3897" userDrawn="1">
          <p15:clr>
            <a:srgbClr val="A4A3A4"/>
          </p15:clr>
        </p15:guide>
        <p15:guide id="3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95" autoAdjust="0"/>
    <p:restoredTop sz="94660"/>
  </p:normalViewPr>
  <p:slideViewPr>
    <p:cSldViewPr showGuides="1">
      <p:cViewPr varScale="1">
        <p:scale>
          <a:sx n="112" d="100"/>
          <a:sy n="112" d="100"/>
        </p:scale>
        <p:origin x="666" y="108"/>
      </p:cViewPr>
      <p:guideLst>
        <p:guide orient="horz" pos="1933"/>
        <p:guide pos="3897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3C8CBA-DC7A-4289-80CD-CD0157270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3C1FCD-E55A-44F9-8892-4A807A5E7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6C0511-0FDB-47C7-8B90-805CCD0E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414D97-70E7-480F-8222-6F34BC1B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2CF26-0EA7-4A60-A210-ACE087D0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8D3AF-1EE6-45DF-AA11-D7AB75E7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77B6A6-4D61-42B4-A7F9-D6501E284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2191B-759C-4D44-89F7-EC08A4E84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AB8909-870D-4FAC-933E-F49BA52F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1DB187-B7BC-47EF-81B4-86880DDC1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15EB44-D8A8-42A2-87B4-E776B77D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5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C27E39-7F3D-4E7F-9668-EF9507FA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CA81D4-0BCB-42ED-AC7A-E45FD3460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CE0F1C-109C-4EA2-A65F-E09C6E55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5594AD-D178-48AF-8C58-D05C74CD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510DED-63B7-48D8-9E06-A662429C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47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0AC84A-7B23-4D54-A9DB-161407CE6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6E8208-861E-4EF3-816E-6E44D756E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05B6CA-BF28-4CFD-BE93-F003DA31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0D3FC2-39D2-49CB-BDCD-4237856A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D15A0C-6D58-410E-A92A-3BB23112C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08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63AF58E-CCD9-4DE6-A7E2-26BDC09F15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4041BA97-BAD9-4001-9506-E11005E1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365125"/>
            <a:ext cx="11475001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224D964D-FD5B-48F5-8B18-EACAC60492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0999" y="1836737"/>
            <a:ext cx="11530013" cy="102234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957B8229-3341-4204-ABAC-7770516A4EC8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280988" y="2713037"/>
            <a:ext cx="11630512" cy="377983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87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359AD-D581-4F32-8D7B-5A7303ACA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4C58F-C553-4C59-A9E5-5639B012F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1C6E13-94F1-4E84-9F27-B4C3B094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6272E1-B1DF-4FBD-A0FD-492ABFCA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4DEC83-DAA5-4C6D-8D4B-BF03457A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18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2E189-CF27-420A-85D2-E5876822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D5A772-C4C8-4E08-B48F-8CD51F434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C306F-4EA4-496E-A1CA-5F6823D5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464ED1-21C8-4BCE-AF1A-B821DC4C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936C59-1F73-4222-8ED4-BF5683B4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3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E85C9-EC20-436D-BAE5-2C4F1243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8B4579-DA0D-40FA-BCCC-F526B965E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96D469-6CF6-494C-A1D2-E70D42203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A158C2-021E-481A-885A-9D0352A2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62E538-35FF-491E-A7A3-82618B2A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63556A-DAAA-4C39-BCB7-91D7999A4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58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EF1A4-36D4-4779-9E12-492529174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F2FBDC-D97C-46B0-8030-D8E4C2D56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B0FC86-B369-46C5-A7B8-B99B53D3F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09F369-837B-4C2E-8FA2-9C1F1791C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D0DC6A-000D-4F70-86B5-771632A54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301BC7-CB1F-4DBC-A2EB-9670C3B6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548F8B-02D5-4903-9013-3F583D64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12BB498-3D96-439C-AB4D-8E8D73ED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29087-FCBB-470F-B429-7A680B52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12003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29087-FCBB-470F-B429-7A680B52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Полилиния: фигура 5">
            <a:extLst>
              <a:ext uri="{FF2B5EF4-FFF2-40B4-BE49-F238E27FC236}">
                <a16:creationId xmlns:a16="http://schemas.microsoft.com/office/drawing/2014/main" id="{E1A572D3-4DA6-4192-BFF8-8B6EB79AD353}"/>
              </a:ext>
            </a:extLst>
          </p:cNvPr>
          <p:cNvSpPr/>
          <p:nvPr userDrawn="1"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BF8DA119-664A-4591-A005-453FEF365E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68525"/>
            <a:ext cx="10515600" cy="40957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3756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EB3FA51-943B-4086-A25F-C0E65DD3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1000" y="279000"/>
            <a:ext cx="6570000" cy="9938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8B6AFF7-ABF1-4A29-84D5-00E32979F1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0825" y="1538288"/>
            <a:ext cx="6570663" cy="43211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06DB0F6D-303F-4E81-A3D0-5C56453C23A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46063" y="234000"/>
            <a:ext cx="2249487" cy="2609662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Рисунок 8">
            <a:extLst>
              <a:ext uri="{FF2B5EF4-FFF2-40B4-BE49-F238E27FC236}">
                <a16:creationId xmlns:a16="http://schemas.microsoft.com/office/drawing/2014/main" id="{E19019EB-1908-499F-8DDD-57FCF302CF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2780" y="3113662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Рисунок 8">
            <a:extLst>
              <a:ext uri="{FF2B5EF4-FFF2-40B4-BE49-F238E27FC236}">
                <a16:creationId xmlns:a16="http://schemas.microsoft.com/office/drawing/2014/main" id="{42858865-2D1D-4E01-A5ED-8E9703C3F9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91802" y="549000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Рисунок 8">
            <a:extLst>
              <a:ext uri="{FF2B5EF4-FFF2-40B4-BE49-F238E27FC236}">
                <a16:creationId xmlns:a16="http://schemas.microsoft.com/office/drawing/2014/main" id="{E2644163-594C-4D16-97AD-5643AA6E3E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91802" y="4095550"/>
            <a:ext cx="2249487" cy="26096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0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7E728-47D6-4475-94EF-3689685F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F32C15-1300-464F-BA54-88642F54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ABC4BB-D24E-414A-9426-CF01BC1B3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441789-CBAA-4724-8D24-AEFAEB11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E03F1F-5631-4AE9-84F5-166B1B54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D6C9F5-D723-4000-88BA-417FC3BE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76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A010C-DA26-43A3-A460-B317C2B3E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CAD0C7-F3AF-4A99-B7A4-594FB878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B9764E-3742-48FF-B875-763B97BD9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C4ABE-3AB2-4760-AE95-817E917DACA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A3201E-2B60-46A4-8BD3-4AC0C0112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470D74-DAAC-4D19-ACF5-2EF1544C9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9219-6DCD-41DC-823F-6B7614B8AAFB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:a16="http://schemas.microsoft.com/office/drawing/2014/main" id="{835B29EF-FFFB-41B4-9133-19FFA86AB34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.korneychuk@khogov.ru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Текст 12">
            <a:extLst>
              <a:ext uri="{FF2B5EF4-FFF2-40B4-BE49-F238E27FC236}">
                <a16:creationId xmlns:a16="http://schemas.microsoft.com/office/drawing/2014/main" id="{912D765E-76D4-3F83-6B22-15C902C8A702}"/>
              </a:ext>
            </a:extLst>
          </p:cNvPr>
          <p:cNvSpPr txBox="1">
            <a:spLocks/>
          </p:cNvSpPr>
          <p:nvPr/>
        </p:nvSpPr>
        <p:spPr>
          <a:xfrm>
            <a:off x="1416000" y="2754000"/>
            <a:ext cx="4860000" cy="2974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750" b="1" dirty="0">
                <a:solidFill>
                  <a:srgbClr val="FFFFFF"/>
                </a:solidFill>
                <a:effectLst/>
                <a:ea typeface="Times New Roman" panose="02020603050405020304" pitchFamily="18" charset="0"/>
              </a:rPr>
              <a:t>ТОРГОВО-ЗАКУПОЧНАЯ СЕССИЯ</a:t>
            </a:r>
          </a:p>
          <a:p>
            <a:pPr algn="ctr"/>
            <a:r>
              <a:rPr lang="ru-RU" sz="4600" b="1" dirty="0">
                <a:solidFill>
                  <a:srgbClr val="FF0000"/>
                </a:solidFill>
                <a:ea typeface="Times New Roman" panose="02020603050405020304" pitchFamily="18" charset="0"/>
              </a:rPr>
              <a:t>28 февраля</a:t>
            </a:r>
            <a:endParaRPr lang="ru-RU" sz="46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pSp>
        <p:nvGrpSpPr>
          <p:cNvPr id="25" name="Group 2">
            <a:extLst>
              <a:ext uri="{FF2B5EF4-FFF2-40B4-BE49-F238E27FC236}">
                <a16:creationId xmlns:a16="http://schemas.microsoft.com/office/drawing/2014/main" id="{572C87F8-4A1E-0DF4-F7DD-58433913EA9F}"/>
              </a:ext>
            </a:extLst>
          </p:cNvPr>
          <p:cNvGrpSpPr>
            <a:grpSpLocks/>
          </p:cNvGrpSpPr>
          <p:nvPr/>
        </p:nvGrpSpPr>
        <p:grpSpPr bwMode="auto">
          <a:xfrm>
            <a:off x="2406000" y="9000"/>
            <a:ext cx="9855000" cy="12143371"/>
            <a:chOff x="3832" y="1586"/>
            <a:chExt cx="12984" cy="18491"/>
          </a:xfrm>
          <a:blipFill dpi="0" rotWithShape="1">
            <a:blip r:embed="rId2"/>
            <a:srcRect/>
            <a:stretch>
              <a:fillRect/>
            </a:stretch>
          </a:blipFill>
        </p:grpSpPr>
        <p:sp>
          <p:nvSpPr>
            <p:cNvPr id="26" name="Freeform 4">
              <a:extLst>
                <a:ext uri="{FF2B5EF4-FFF2-40B4-BE49-F238E27FC236}">
                  <a16:creationId xmlns:a16="http://schemas.microsoft.com/office/drawing/2014/main" id="{0A165B6C-8FB6-B0BD-BE29-B28FCFD04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3" y="5042"/>
              <a:ext cx="4293" cy="4320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27" name="Group 6">
              <a:extLst>
                <a:ext uri="{FF2B5EF4-FFF2-40B4-BE49-F238E27FC236}">
                  <a16:creationId xmlns:a16="http://schemas.microsoft.com/office/drawing/2014/main" id="{717F6295-6EFC-CCE4-E2EB-75017EB01C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17161"/>
              <a:ext cx="2917" cy="2916"/>
              <a:chOff x="3832" y="17161"/>
              <a:chExt cx="2917" cy="2916"/>
            </a:xfrm>
            <a:grpFill/>
          </p:grpSpPr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3CEE9B48-335C-052E-5EE5-8EBBD2304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0960 w 2917"/>
                  <a:gd name="T1" fmla="*/ -12223 h 2916"/>
                  <a:gd name="T2" fmla="*/ 13005 w 2917"/>
                  <a:gd name="T3" fmla="*/ -10144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0960" y="-12223"/>
                    </a:moveTo>
                    <a:lnTo>
                      <a:pt x="13005" y="-1014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1" name="Freeform 8">
                <a:extLst>
                  <a:ext uri="{FF2B5EF4-FFF2-40B4-BE49-F238E27FC236}">
                    <a16:creationId xmlns:a16="http://schemas.microsoft.com/office/drawing/2014/main" id="{A91486A9-5AA2-604B-EBBA-8ED1F3EBC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3005 w 2917"/>
                  <a:gd name="T1" fmla="*/ -14302 h 2916"/>
                  <a:gd name="T2" fmla="*/ 10960 w 2917"/>
                  <a:gd name="T3" fmla="*/ -12223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3005" y="-14302"/>
                    </a:moveTo>
                    <a:lnTo>
                      <a:pt x="10960" y="-12223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89356223-77C4-A3CF-9A33-30011308E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2163 w 4293"/>
                <a:gd name="T1" fmla="*/ 0 h 4364"/>
                <a:gd name="T2" fmla="*/ 0 w 4293"/>
                <a:gd name="T3" fmla="*/ 2199 h 4364"/>
                <a:gd name="T4" fmla="*/ 2128 w 4293"/>
                <a:gd name="T5" fmla="*/ 4363 h 4364"/>
                <a:gd name="T6" fmla="*/ 4292 w 4293"/>
                <a:gd name="T7" fmla="*/ 2164 h 4364"/>
                <a:gd name="T8" fmla="*/ 2163 w 4293"/>
                <a:gd name="T9" fmla="*/ 0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2163" y="0"/>
                  </a:moveTo>
                  <a:lnTo>
                    <a:pt x="0" y="2199"/>
                  </a:lnTo>
                  <a:lnTo>
                    <a:pt x="2128" y="4363"/>
                  </a:lnTo>
                  <a:lnTo>
                    <a:pt x="4292" y="2164"/>
                  </a:lnTo>
                  <a:lnTo>
                    <a:pt x="2163" y="0"/>
                  </a:lnTo>
                  <a:close/>
                </a:path>
              </a:pathLst>
            </a:custGeom>
            <a:grp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A51AE00E-FBF7-F1E9-2953-D24DF16BB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0" name="Group 13">
              <a:extLst>
                <a:ext uri="{FF2B5EF4-FFF2-40B4-BE49-F238E27FC236}">
                  <a16:creationId xmlns:a16="http://schemas.microsoft.com/office/drawing/2014/main" id="{22060F66-49A8-0C72-DFAF-A3B6AFCC52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7424"/>
              <a:ext cx="3036" cy="3085"/>
              <a:chOff x="3832" y="7424"/>
              <a:chExt cx="3036" cy="3085"/>
            </a:xfrm>
            <a:grpFill/>
          </p:grpSpPr>
          <p:sp>
            <p:nvSpPr>
              <p:cNvPr id="1037" name="Freeform 14">
                <a:extLst>
                  <a:ext uri="{FF2B5EF4-FFF2-40B4-BE49-F238E27FC236}">
                    <a16:creationId xmlns:a16="http://schemas.microsoft.com/office/drawing/2014/main" id="{DF99488C-6ACE-C96A-F932-33098B8DD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4130 w 3036"/>
                  <a:gd name="T1" fmla="*/ 4456 h 3085"/>
                  <a:gd name="T2" fmla="*/ 4155 w 3036"/>
                  <a:gd name="T3" fmla="*/ 4481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4130" y="4456"/>
                    </a:moveTo>
                    <a:lnTo>
                      <a:pt x="4155" y="4481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8" name="Freeform 15">
                <a:extLst>
                  <a:ext uri="{FF2B5EF4-FFF2-40B4-BE49-F238E27FC236}">
                    <a16:creationId xmlns:a16="http://schemas.microsoft.com/office/drawing/2014/main" id="{EE1FA6BC-20A9-2C07-A081-C7F5FDC31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8363 w 3036"/>
                  <a:gd name="T1" fmla="*/ 4481 h 3085"/>
                  <a:gd name="T2" fmla="*/ 8423 w 3036"/>
                  <a:gd name="T3" fmla="*/ 4420 h 3085"/>
                  <a:gd name="T4" fmla="*/ 6294 w 3036"/>
                  <a:gd name="T5" fmla="*/ 2256 h 3085"/>
                  <a:gd name="T6" fmla="*/ 4130 w 3036"/>
                  <a:gd name="T7" fmla="*/ 4456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36" h="3085">
                    <a:moveTo>
                      <a:pt x="8363" y="4481"/>
                    </a:moveTo>
                    <a:lnTo>
                      <a:pt x="8423" y="4420"/>
                    </a:lnTo>
                    <a:lnTo>
                      <a:pt x="6294" y="2256"/>
                    </a:lnTo>
                    <a:lnTo>
                      <a:pt x="4130" y="4456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485FA89B-8B35-3B3E-340A-481EC5129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22" y="10738"/>
              <a:ext cx="2296" cy="1167"/>
            </a:xfrm>
            <a:custGeom>
              <a:avLst/>
              <a:gdLst>
                <a:gd name="T0" fmla="*/ 2295 w 2296"/>
                <a:gd name="T1" fmla="*/ 1166 h 1167"/>
                <a:gd name="T2" fmla="*/ 1147 w 2296"/>
                <a:gd name="T3" fmla="*/ 0 h 1167"/>
                <a:gd name="T4" fmla="*/ 0 w 2296"/>
                <a:gd name="T5" fmla="*/ 1166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6" h="1167">
                  <a:moveTo>
                    <a:pt x="2295" y="1166"/>
                  </a:moveTo>
                  <a:lnTo>
                    <a:pt x="1147" y="0"/>
                  </a:lnTo>
                  <a:lnTo>
                    <a:pt x="0" y="1166"/>
                  </a:lnTo>
                </a:path>
              </a:pathLst>
            </a:custGeom>
            <a:grpFill/>
            <a:ln w="497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1024" name="Group 19">
              <a:extLst>
                <a:ext uri="{FF2B5EF4-FFF2-40B4-BE49-F238E27FC236}">
                  <a16:creationId xmlns:a16="http://schemas.microsoft.com/office/drawing/2014/main" id="{329C7677-B66D-88E1-1366-8BAD28C10F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5" y="12394"/>
              <a:ext cx="3036" cy="3085"/>
              <a:chOff x="7025" y="12394"/>
              <a:chExt cx="3036" cy="3085"/>
            </a:xfrm>
            <a:grpFill/>
          </p:grpSpPr>
          <p:sp>
            <p:nvSpPr>
              <p:cNvPr id="1032" name="Freeform 20">
                <a:extLst>
                  <a:ext uri="{FF2B5EF4-FFF2-40B4-BE49-F238E27FC236}">
                    <a16:creationId xmlns:a16="http://schemas.microsoft.com/office/drawing/2014/main" id="{F0CFE52D-8BF5-5CF3-4930-581F048501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6663 w 3036"/>
                  <a:gd name="T1" fmla="*/ -1781 h 3085"/>
                  <a:gd name="T2" fmla="*/ 7934 w 3036"/>
                  <a:gd name="T3" fmla="*/ -488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6663" y="-1781"/>
                    </a:moveTo>
                    <a:lnTo>
                      <a:pt x="7934" y="-488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3" name="Freeform 21">
                <a:extLst>
                  <a:ext uri="{FF2B5EF4-FFF2-40B4-BE49-F238E27FC236}">
                    <a16:creationId xmlns:a16="http://schemas.microsoft.com/office/drawing/2014/main" id="{7E278E22-9927-7E1A-C49E-C53720E1E9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9648 w 3036"/>
                  <a:gd name="T1" fmla="*/ -488 h 3085"/>
                  <a:gd name="T2" fmla="*/ 9811 w 3036"/>
                  <a:gd name="T3" fmla="*/ -654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9648" y="-488"/>
                    </a:moveTo>
                    <a:lnTo>
                      <a:pt x="9811" y="-65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25" name="Group 24">
              <a:extLst>
                <a:ext uri="{FF2B5EF4-FFF2-40B4-BE49-F238E27FC236}">
                  <a16:creationId xmlns:a16="http://schemas.microsoft.com/office/drawing/2014/main" id="{E9E008CD-789F-1051-8342-194391C5AB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9" y="15641"/>
              <a:ext cx="1239" cy="1239"/>
              <a:chOff x="7029" y="15641"/>
              <a:chExt cx="1239" cy="1239"/>
            </a:xfrm>
            <a:grpFill/>
          </p:grpSpPr>
          <p:sp>
            <p:nvSpPr>
              <p:cNvPr id="1030" name="Freeform 25">
                <a:extLst>
                  <a:ext uri="{FF2B5EF4-FFF2-40B4-BE49-F238E27FC236}">
                    <a16:creationId xmlns:a16="http://schemas.microsoft.com/office/drawing/2014/main" id="{DEBF4EED-371E-1FE9-ABCD-86981212EA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8939 w 1239"/>
                  <a:gd name="T1" fmla="*/ -7342 h 1239"/>
                  <a:gd name="T2" fmla="*/ 9808 w 1239"/>
                  <a:gd name="T3" fmla="*/ -6459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8939" y="-7342"/>
                    </a:moveTo>
                    <a:lnTo>
                      <a:pt x="9808" y="-6459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Freeform 26">
                <a:extLst>
                  <a:ext uri="{FF2B5EF4-FFF2-40B4-BE49-F238E27FC236}">
                    <a16:creationId xmlns:a16="http://schemas.microsoft.com/office/drawing/2014/main" id="{474EADC6-524F-8E31-65D4-33B18279E6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9808 w 1239"/>
                  <a:gd name="T1" fmla="*/ -8225 h 1239"/>
                  <a:gd name="T2" fmla="*/ 8939 w 1239"/>
                  <a:gd name="T3" fmla="*/ -7342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9808" y="-8225"/>
                    </a:moveTo>
                    <a:lnTo>
                      <a:pt x="8939" y="-7342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26" name="Freeform 28">
              <a:extLst>
                <a:ext uri="{FF2B5EF4-FFF2-40B4-BE49-F238E27FC236}">
                  <a16:creationId xmlns:a16="http://schemas.microsoft.com/office/drawing/2014/main" id="{4E75DD62-5C52-A25F-6FA0-28D72BF4A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1" y="1586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28" name="Freeform 30">
              <a:extLst>
                <a:ext uri="{FF2B5EF4-FFF2-40B4-BE49-F238E27FC236}">
                  <a16:creationId xmlns:a16="http://schemas.microsoft.com/office/drawing/2014/main" id="{31B3CD97-A8E8-CFB0-E5D5-5E9C949A6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9" y="3901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063" name="object 5">
            <a:extLst>
              <a:ext uri="{FF2B5EF4-FFF2-40B4-BE49-F238E27FC236}">
                <a16:creationId xmlns:a16="http://schemas.microsoft.com/office/drawing/2014/main" id="{EF90052F-C8EF-859C-5E5B-BA4285B628FB}"/>
              </a:ext>
            </a:extLst>
          </p:cNvPr>
          <p:cNvSpPr txBox="1"/>
          <p:nvPr/>
        </p:nvSpPr>
        <p:spPr>
          <a:xfrm>
            <a:off x="786000" y="221480"/>
            <a:ext cx="4180204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ПРАВИТЕЛЬСТВО  ХЕРСОНСКОЙ  ОБЛАСТИ</a:t>
            </a:r>
            <a:endParaRPr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73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B88D07-3A44-F21F-3E8C-B3D9A83AAD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">
            <a:extLst>
              <a:ext uri="{FF2B5EF4-FFF2-40B4-BE49-F238E27FC236}">
                <a16:creationId xmlns:a16="http://schemas.microsoft.com/office/drawing/2014/main" id="{A4FFC085-5CE1-46A8-9A39-0951016EAA61}"/>
              </a:ext>
            </a:extLst>
          </p:cNvPr>
          <p:cNvGrpSpPr>
            <a:grpSpLocks/>
          </p:cNvGrpSpPr>
          <p:nvPr/>
        </p:nvGrpSpPr>
        <p:grpSpPr bwMode="auto">
          <a:xfrm>
            <a:off x="3216000" y="343149"/>
            <a:ext cx="9150000" cy="11815851"/>
            <a:chOff x="3832" y="1586"/>
            <a:chExt cx="12984" cy="18491"/>
          </a:xfrm>
          <a:solidFill>
            <a:schemeClr val="accent1">
              <a:lumMod val="50000"/>
            </a:schemeClr>
          </a:solidFill>
        </p:grpSpPr>
        <p:sp>
          <p:nvSpPr>
            <p:cNvPr id="26" name="Freeform 4">
              <a:extLst>
                <a:ext uri="{FF2B5EF4-FFF2-40B4-BE49-F238E27FC236}">
                  <a16:creationId xmlns:a16="http://schemas.microsoft.com/office/drawing/2014/main" id="{AC12ED37-8E1F-53F9-BC75-1E439FFF5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3" y="5042"/>
              <a:ext cx="4293" cy="4320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27" name="Group 6">
              <a:extLst>
                <a:ext uri="{FF2B5EF4-FFF2-40B4-BE49-F238E27FC236}">
                  <a16:creationId xmlns:a16="http://schemas.microsoft.com/office/drawing/2014/main" id="{2527AFF8-771A-4110-DF10-51BAC2F374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17161"/>
              <a:ext cx="2917" cy="2916"/>
              <a:chOff x="3832" y="17161"/>
              <a:chExt cx="2917" cy="2916"/>
            </a:xfrm>
            <a:grpFill/>
          </p:grpSpPr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8CC68BC9-D105-931C-B00E-84EE724D52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0960 w 2917"/>
                  <a:gd name="T1" fmla="*/ -12223 h 2916"/>
                  <a:gd name="T2" fmla="*/ 13005 w 2917"/>
                  <a:gd name="T3" fmla="*/ -10144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0960" y="-12223"/>
                    </a:moveTo>
                    <a:lnTo>
                      <a:pt x="13005" y="-1014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1" name="Freeform 8">
                <a:extLst>
                  <a:ext uri="{FF2B5EF4-FFF2-40B4-BE49-F238E27FC236}">
                    <a16:creationId xmlns:a16="http://schemas.microsoft.com/office/drawing/2014/main" id="{B800EE97-A2DC-55DE-C58F-A951D695AC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3005 w 2917"/>
                  <a:gd name="T1" fmla="*/ -14302 h 2916"/>
                  <a:gd name="T2" fmla="*/ 10960 w 2917"/>
                  <a:gd name="T3" fmla="*/ -12223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3005" y="-14302"/>
                    </a:moveTo>
                    <a:lnTo>
                      <a:pt x="10960" y="-12223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7201949C-19E8-D22B-AFC9-3865B8896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2163 w 4293"/>
                <a:gd name="T1" fmla="*/ 0 h 4364"/>
                <a:gd name="T2" fmla="*/ 0 w 4293"/>
                <a:gd name="T3" fmla="*/ 2199 h 4364"/>
                <a:gd name="T4" fmla="*/ 2128 w 4293"/>
                <a:gd name="T5" fmla="*/ 4363 h 4364"/>
                <a:gd name="T6" fmla="*/ 4292 w 4293"/>
                <a:gd name="T7" fmla="*/ 2164 h 4364"/>
                <a:gd name="T8" fmla="*/ 2163 w 4293"/>
                <a:gd name="T9" fmla="*/ 0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2163" y="0"/>
                  </a:moveTo>
                  <a:lnTo>
                    <a:pt x="0" y="2199"/>
                  </a:lnTo>
                  <a:lnTo>
                    <a:pt x="2128" y="4363"/>
                  </a:lnTo>
                  <a:lnTo>
                    <a:pt x="4292" y="2164"/>
                  </a:lnTo>
                  <a:lnTo>
                    <a:pt x="2163" y="0"/>
                  </a:lnTo>
                  <a:close/>
                </a:path>
              </a:pathLst>
            </a:custGeom>
            <a:grp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637D1E45-F7D9-852F-4E22-C60428847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0" name="Group 13">
              <a:extLst>
                <a:ext uri="{FF2B5EF4-FFF2-40B4-BE49-F238E27FC236}">
                  <a16:creationId xmlns:a16="http://schemas.microsoft.com/office/drawing/2014/main" id="{5315C0FC-553B-C9CA-538C-036F0832AB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7424"/>
              <a:ext cx="3036" cy="3085"/>
              <a:chOff x="3832" y="7424"/>
              <a:chExt cx="3036" cy="3085"/>
            </a:xfrm>
            <a:grpFill/>
          </p:grpSpPr>
          <p:sp>
            <p:nvSpPr>
              <p:cNvPr id="1037" name="Freeform 14">
                <a:extLst>
                  <a:ext uri="{FF2B5EF4-FFF2-40B4-BE49-F238E27FC236}">
                    <a16:creationId xmlns:a16="http://schemas.microsoft.com/office/drawing/2014/main" id="{C0E41066-1A61-C36B-58B8-FC64CFFFF5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4130 w 3036"/>
                  <a:gd name="T1" fmla="*/ 4456 h 3085"/>
                  <a:gd name="T2" fmla="*/ 4155 w 3036"/>
                  <a:gd name="T3" fmla="*/ 4481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4130" y="4456"/>
                    </a:moveTo>
                    <a:lnTo>
                      <a:pt x="4155" y="4481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8" name="Freeform 15">
                <a:extLst>
                  <a:ext uri="{FF2B5EF4-FFF2-40B4-BE49-F238E27FC236}">
                    <a16:creationId xmlns:a16="http://schemas.microsoft.com/office/drawing/2014/main" id="{7137B1F5-5A5D-FBEC-6870-23C21B1E9A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8363 w 3036"/>
                  <a:gd name="T1" fmla="*/ 4481 h 3085"/>
                  <a:gd name="T2" fmla="*/ 8423 w 3036"/>
                  <a:gd name="T3" fmla="*/ 4420 h 3085"/>
                  <a:gd name="T4" fmla="*/ 6294 w 3036"/>
                  <a:gd name="T5" fmla="*/ 2256 h 3085"/>
                  <a:gd name="T6" fmla="*/ 4130 w 3036"/>
                  <a:gd name="T7" fmla="*/ 4456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36" h="3085">
                    <a:moveTo>
                      <a:pt x="8363" y="4481"/>
                    </a:moveTo>
                    <a:lnTo>
                      <a:pt x="8423" y="4420"/>
                    </a:lnTo>
                    <a:lnTo>
                      <a:pt x="6294" y="2256"/>
                    </a:lnTo>
                    <a:lnTo>
                      <a:pt x="4130" y="4456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C94F10BE-2899-369D-89F6-519D5408C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22" y="10738"/>
              <a:ext cx="2296" cy="1167"/>
            </a:xfrm>
            <a:custGeom>
              <a:avLst/>
              <a:gdLst>
                <a:gd name="T0" fmla="*/ 2295 w 2296"/>
                <a:gd name="T1" fmla="*/ 1166 h 1167"/>
                <a:gd name="T2" fmla="*/ 1147 w 2296"/>
                <a:gd name="T3" fmla="*/ 0 h 1167"/>
                <a:gd name="T4" fmla="*/ 0 w 2296"/>
                <a:gd name="T5" fmla="*/ 1166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6" h="1167">
                  <a:moveTo>
                    <a:pt x="2295" y="1166"/>
                  </a:moveTo>
                  <a:lnTo>
                    <a:pt x="1147" y="0"/>
                  </a:lnTo>
                  <a:lnTo>
                    <a:pt x="0" y="1166"/>
                  </a:lnTo>
                </a:path>
              </a:pathLst>
            </a:custGeom>
            <a:grpFill/>
            <a:ln w="497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24" name="Group 19">
              <a:extLst>
                <a:ext uri="{FF2B5EF4-FFF2-40B4-BE49-F238E27FC236}">
                  <a16:creationId xmlns:a16="http://schemas.microsoft.com/office/drawing/2014/main" id="{88D205D0-1547-D982-2931-1A3370A6EF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5" y="12394"/>
              <a:ext cx="3036" cy="3085"/>
              <a:chOff x="7025" y="12394"/>
              <a:chExt cx="3036" cy="3085"/>
            </a:xfrm>
            <a:grpFill/>
          </p:grpSpPr>
          <p:sp>
            <p:nvSpPr>
              <p:cNvPr id="1032" name="Freeform 20">
                <a:extLst>
                  <a:ext uri="{FF2B5EF4-FFF2-40B4-BE49-F238E27FC236}">
                    <a16:creationId xmlns:a16="http://schemas.microsoft.com/office/drawing/2014/main" id="{FFA654DE-D608-F461-72BC-39C8442987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6663 w 3036"/>
                  <a:gd name="T1" fmla="*/ -1781 h 3085"/>
                  <a:gd name="T2" fmla="*/ 7934 w 3036"/>
                  <a:gd name="T3" fmla="*/ -488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6663" y="-1781"/>
                    </a:moveTo>
                    <a:lnTo>
                      <a:pt x="7934" y="-488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3" name="Freeform 21">
                <a:extLst>
                  <a:ext uri="{FF2B5EF4-FFF2-40B4-BE49-F238E27FC236}">
                    <a16:creationId xmlns:a16="http://schemas.microsoft.com/office/drawing/2014/main" id="{B68ABA3E-33F6-228E-91E7-5CBBD00AB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9648 w 3036"/>
                  <a:gd name="T1" fmla="*/ -488 h 3085"/>
                  <a:gd name="T2" fmla="*/ 9811 w 3036"/>
                  <a:gd name="T3" fmla="*/ -654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9648" y="-488"/>
                    </a:moveTo>
                    <a:lnTo>
                      <a:pt x="9811" y="-65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25" name="Group 24">
              <a:extLst>
                <a:ext uri="{FF2B5EF4-FFF2-40B4-BE49-F238E27FC236}">
                  <a16:creationId xmlns:a16="http://schemas.microsoft.com/office/drawing/2014/main" id="{01C389E3-7A27-F261-5767-B94BE30F82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9" y="15641"/>
              <a:ext cx="1239" cy="1239"/>
              <a:chOff x="7029" y="15641"/>
              <a:chExt cx="1239" cy="1239"/>
            </a:xfrm>
            <a:grpFill/>
          </p:grpSpPr>
          <p:sp>
            <p:nvSpPr>
              <p:cNvPr id="1030" name="Freeform 25">
                <a:extLst>
                  <a:ext uri="{FF2B5EF4-FFF2-40B4-BE49-F238E27FC236}">
                    <a16:creationId xmlns:a16="http://schemas.microsoft.com/office/drawing/2014/main" id="{5E791DBA-7A4C-562B-5D62-46CE8A8BD8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8939 w 1239"/>
                  <a:gd name="T1" fmla="*/ -7342 h 1239"/>
                  <a:gd name="T2" fmla="*/ 9808 w 1239"/>
                  <a:gd name="T3" fmla="*/ -6459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8939" y="-7342"/>
                    </a:moveTo>
                    <a:lnTo>
                      <a:pt x="9808" y="-6459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Freeform 26">
                <a:extLst>
                  <a:ext uri="{FF2B5EF4-FFF2-40B4-BE49-F238E27FC236}">
                    <a16:creationId xmlns:a16="http://schemas.microsoft.com/office/drawing/2014/main" id="{3F45A5A6-3681-D9C4-5F28-F911764293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9808 w 1239"/>
                  <a:gd name="T1" fmla="*/ -8225 h 1239"/>
                  <a:gd name="T2" fmla="*/ 8939 w 1239"/>
                  <a:gd name="T3" fmla="*/ -7342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9808" y="-8225"/>
                    </a:moveTo>
                    <a:lnTo>
                      <a:pt x="8939" y="-7342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26" name="Freeform 28">
              <a:extLst>
                <a:ext uri="{FF2B5EF4-FFF2-40B4-BE49-F238E27FC236}">
                  <a16:creationId xmlns:a16="http://schemas.microsoft.com/office/drawing/2014/main" id="{38CDF775-5678-185E-EC18-B50ACD4CAF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1" y="1586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Freeform 30">
              <a:extLst>
                <a:ext uri="{FF2B5EF4-FFF2-40B4-BE49-F238E27FC236}">
                  <a16:creationId xmlns:a16="http://schemas.microsoft.com/office/drawing/2014/main" id="{46991853-0C58-B68C-383D-94598D52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9" y="3901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" name="object 5">
            <a:extLst>
              <a:ext uri="{FF2B5EF4-FFF2-40B4-BE49-F238E27FC236}">
                <a16:creationId xmlns:a16="http://schemas.microsoft.com/office/drawing/2014/main" id="{32F57C29-6C1D-149D-7A4E-83CDD3B00E34}"/>
              </a:ext>
            </a:extLst>
          </p:cNvPr>
          <p:cNvSpPr txBox="1"/>
          <p:nvPr/>
        </p:nvSpPr>
        <p:spPr>
          <a:xfrm>
            <a:off x="261796" y="999000"/>
            <a:ext cx="7814204" cy="56682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ПРИГЛАШАЕМ ВАС ПРИНЯТЬ УЧАСТИЕ!</a:t>
            </a:r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57F5DAA4-7405-7CD6-9A24-13F026C283D6}"/>
              </a:ext>
            </a:extLst>
          </p:cNvPr>
          <p:cNvSpPr txBox="1"/>
          <p:nvPr/>
        </p:nvSpPr>
        <p:spPr>
          <a:xfrm>
            <a:off x="274203" y="1868533"/>
            <a:ext cx="7458306" cy="3398366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2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Для участия в мероприятии необходимо подать заявку:</a:t>
            </a:r>
          </a:p>
          <a:p>
            <a:r>
              <a:rPr lang="ru-RU" sz="2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 телефону: +7 (990) 162-62-94</a:t>
            </a:r>
          </a:p>
          <a:p>
            <a:r>
              <a:rPr lang="ru-RU" sz="2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 электронной почте: </a:t>
            </a:r>
            <a:r>
              <a:rPr lang="en-US" sz="2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a.korneychuk@khogov.ru</a:t>
            </a:r>
            <a:r>
              <a:rPr lang="ru-RU" sz="22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</a:p>
          <a:p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Участие в торгово-закупочной сессии </a:t>
            </a:r>
          </a:p>
          <a:p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и межрегиональной ярмарке: бесплатное.</a:t>
            </a:r>
          </a:p>
          <a:p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2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Телеграм</a:t>
            </a:r>
            <a:r>
              <a:rPr lang="en-US" sz="22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ru-RU" sz="22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200" b="0" u="none" strike="noStrike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t.me/</a:t>
            </a:r>
            <a:r>
              <a:rPr lang="en-US" sz="2200" b="0" u="none" strike="noStrike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dpt_kho</a:t>
            </a:r>
            <a:r>
              <a:rPr lang="ru-RU" sz="2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ru-RU" sz="2200" b="1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US" sz="22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VK</a:t>
            </a:r>
            <a:r>
              <a:rPr lang="ru-RU" sz="2200" b="1" kern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ru-RU" sz="2200" b="0" u="none" strike="noStrike" kern="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200" b="0" u="none" strike="noStrike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vk.com/</a:t>
            </a:r>
            <a:r>
              <a:rPr lang="en-US" sz="2200" b="0" u="none" strike="noStrike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mpt_kho</a:t>
            </a:r>
            <a:endParaRPr lang="ru-RU" sz="22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ok.ru/group/70000001737088?ysclid=lsiebjm7p7693349937</a:t>
            </a:r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E7C49A95-D104-1FB1-E8F2-9035FDA057A2}"/>
              </a:ext>
            </a:extLst>
          </p:cNvPr>
          <p:cNvSpPr txBox="1"/>
          <p:nvPr/>
        </p:nvSpPr>
        <p:spPr>
          <a:xfrm>
            <a:off x="274203" y="5707077"/>
            <a:ext cx="5834204" cy="56682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встречи!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6EF51-20CF-3B31-4FC3-BE883E0B5043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1557F9-86BD-17FB-37E9-4F24B1BC79A6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9A4460-EE91-B2C9-70AD-90F15D570264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01635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id="{3176ECF0-EE47-41EA-875B-0519BA2E98AA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BC0725A-D1F4-4D06-AFC1-F0C84997F5E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327" y="3371329"/>
            <a:ext cx="360000" cy="360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4B29389-B485-43E6-8925-BA554CBDA29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7640" y="4893616"/>
            <a:ext cx="360000" cy="360000"/>
          </a:xfrm>
          <a:prstGeom prst="rect">
            <a:avLst/>
          </a:prstGeom>
        </p:spPr>
      </p:pic>
      <p:sp>
        <p:nvSpPr>
          <p:cNvPr id="2" name="Заголовок 4">
            <a:extLst>
              <a:ext uri="{FF2B5EF4-FFF2-40B4-BE49-F238E27FC236}">
                <a16:creationId xmlns:a16="http://schemas.microsoft.com/office/drawing/2014/main" id="{3C1073EA-4E24-B2F6-CA9C-BFCC26A8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4084"/>
            <a:ext cx="10515600" cy="80491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ТОРГОВО-ЗАКУПОЧНОЙ СЕССИИ</a:t>
            </a:r>
          </a:p>
        </p:txBody>
      </p:sp>
      <p:sp>
        <p:nvSpPr>
          <p:cNvPr id="3" name="Текст 5">
            <a:extLst>
              <a:ext uri="{FF2B5EF4-FFF2-40B4-BE49-F238E27FC236}">
                <a16:creationId xmlns:a16="http://schemas.microsoft.com/office/drawing/2014/main" id="{21437F07-7CB9-8D16-F63E-D939BC7225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027234"/>
            <a:ext cx="10515600" cy="2751766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effectLst/>
                <a:ea typeface="Times New Roman" panose="02020603050405020304" pitchFamily="18" charset="0"/>
              </a:rPr>
              <a:t>Торгово-закупочная сессия проводится в целях развития межрегиональных связей между органами исполнительной власти регионов, ритейлом и производителями, поставщиками товаров, повышения конкурентоспособности и снижения розничных цен, развития взаимовыгодного сотрудничества.</a:t>
            </a:r>
          </a:p>
          <a:p>
            <a:pPr algn="just"/>
            <a:endParaRPr lang="ru-RU" sz="2000" dirty="0">
              <a:effectLst/>
              <a:ea typeface="Times New Roman" panose="02020603050405020304" pitchFamily="18" charset="0"/>
            </a:endParaRPr>
          </a:p>
          <a:p>
            <a:pPr algn="just"/>
            <a:endParaRPr lang="ru-RU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433DE7-370C-A92B-C1B9-D9F472AC1CC0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A5363-9C75-6738-8153-B1168DCF5AA6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31BB7A-702C-B340-6CCF-486761516A19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92578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A484A-EC6C-5396-2306-078EC13FA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id="{AB514213-9B2C-D61D-6202-AEE5F626EC1F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6000D6C-747A-0180-46D6-057915B55B9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327" y="3371329"/>
            <a:ext cx="360000" cy="360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D1B5C62-E1C9-BE0B-7AD5-621FD9032BE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7640" y="4893616"/>
            <a:ext cx="360000" cy="3600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A34EF81-5356-D2EA-3F4D-8123DF3ACBFA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AADCF3-47B1-128A-8411-F235C03F0129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3D4EB795-2AA2-14D7-CD38-0D5825E88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09000"/>
            <a:ext cx="5181600" cy="4351338"/>
          </a:xfrm>
          <a:effectLst>
            <a:innerShdw blurRad="114300">
              <a:prstClr val="black"/>
            </a:innerShdw>
          </a:effectLst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12800" dirty="0"/>
          </a:p>
          <a:p>
            <a:pPr marL="0" indent="0">
              <a:buNone/>
            </a:pPr>
            <a:endParaRPr lang="ru-RU" sz="8800" dirty="0"/>
          </a:p>
          <a:p>
            <a:pPr marL="0" indent="0">
              <a:buNone/>
            </a:pPr>
            <a:endParaRPr lang="ru-RU" sz="8800" dirty="0"/>
          </a:p>
          <a:p>
            <a:pPr marL="0" indent="0" algn="just">
              <a:buNone/>
            </a:pPr>
            <a:endParaRPr lang="ru-RU" sz="8800" dirty="0"/>
          </a:p>
          <a:p>
            <a:pPr marL="0" indent="0" algn="just">
              <a:buNone/>
            </a:pPr>
            <a:endParaRPr lang="ru-RU" sz="8800" dirty="0"/>
          </a:p>
          <a:p>
            <a:pPr marL="0" indent="0" algn="just">
              <a:buNone/>
            </a:pPr>
            <a:r>
              <a:rPr lang="ru-RU" sz="8000" dirty="0"/>
              <a:t>«Цель организации торгово-закупочной сессии — создать крупнейшую коммуникационную площадку между органами власти регионов и бизнесом. </a:t>
            </a:r>
          </a:p>
          <a:p>
            <a:pPr marL="0" indent="0" algn="just">
              <a:buNone/>
            </a:pPr>
            <a:r>
              <a:rPr lang="ru-RU" sz="8000" dirty="0"/>
              <a:t>Мероприятие позволит в самом широком формате обсудить возможности развития и проблемы торговли»</a:t>
            </a:r>
          </a:p>
          <a:p>
            <a:pPr marL="0" indent="0" algn="just">
              <a:buNone/>
            </a:pPr>
            <a:endParaRPr lang="ru-RU" sz="8000" dirty="0"/>
          </a:p>
          <a:p>
            <a:pPr marL="0" indent="0" algn="just">
              <a:buNone/>
            </a:pPr>
            <a:r>
              <a:rPr lang="ru-RU" sz="8000" b="1" dirty="0"/>
              <a:t>Заместитель Председателя Правительства Херсонской области С.А. </a:t>
            </a:r>
            <a:r>
              <a:rPr lang="ru-RU" sz="8000" b="1" dirty="0" err="1"/>
              <a:t>Машкауцан</a:t>
            </a:r>
            <a:endParaRPr lang="ru-RU" sz="8000" b="1" dirty="0"/>
          </a:p>
        </p:txBody>
      </p:sp>
      <p:sp>
        <p:nvSpPr>
          <p:cNvPr id="14" name="Заголовок 4">
            <a:extLst>
              <a:ext uri="{FF2B5EF4-FFF2-40B4-BE49-F238E27FC236}">
                <a16:creationId xmlns:a16="http://schemas.microsoft.com/office/drawing/2014/main" id="{C9F1D39D-7504-5829-32A1-AC0FB87A02BC}"/>
              </a:ext>
            </a:extLst>
          </p:cNvPr>
          <p:cNvSpPr txBox="1">
            <a:spLocks/>
          </p:cNvSpPr>
          <p:nvPr/>
        </p:nvSpPr>
        <p:spPr>
          <a:xfrm>
            <a:off x="838200" y="824084"/>
            <a:ext cx="10515600" cy="80491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ОРГАНИЗАТОРОВ</a:t>
            </a:r>
          </a:p>
        </p:txBody>
      </p:sp>
      <p:sp>
        <p:nvSpPr>
          <p:cNvPr id="25" name="Объект 24">
            <a:extLst>
              <a:ext uri="{FF2B5EF4-FFF2-40B4-BE49-F238E27FC236}">
                <a16:creationId xmlns:a16="http://schemas.microsoft.com/office/drawing/2014/main" id="{4F294450-1296-F30B-2905-BDCF3A1E00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12800" dirty="0"/>
          </a:p>
          <a:p>
            <a:pPr marL="0" indent="0">
              <a:buNone/>
            </a:pPr>
            <a:endParaRPr lang="ru-RU" sz="8800" dirty="0"/>
          </a:p>
          <a:p>
            <a:pPr marL="0" indent="0">
              <a:buNone/>
            </a:pPr>
            <a:endParaRPr lang="ru-RU" sz="8800" dirty="0"/>
          </a:p>
          <a:p>
            <a:pPr marL="0" indent="0" algn="just">
              <a:buNone/>
            </a:pPr>
            <a:endParaRPr lang="ru-RU" sz="8800" dirty="0"/>
          </a:p>
          <a:p>
            <a:pPr marL="0" indent="0" algn="just">
              <a:buNone/>
            </a:pPr>
            <a:endParaRPr lang="ru-RU" sz="8800" dirty="0"/>
          </a:p>
          <a:p>
            <a:pPr marL="0" indent="0" algn="just">
              <a:buNone/>
            </a:pPr>
            <a:r>
              <a:rPr lang="ru-RU" sz="8000" dirty="0"/>
              <a:t>«Проведение торгово-закупочной сессии можно считать знаковым мероприятием, свидетельствующим о новом уровне кооперации и развития экономических связей между нашими регионами.</a:t>
            </a:r>
          </a:p>
          <a:p>
            <a:pPr marL="0" indent="0" algn="just">
              <a:buNone/>
            </a:pPr>
            <a:r>
              <a:rPr lang="ru-RU" sz="8000" dirty="0"/>
              <a:t>Приветствую участников и желаю плодотворной работы!»</a:t>
            </a:r>
          </a:p>
          <a:p>
            <a:pPr marL="0" indent="0" algn="just">
              <a:buNone/>
            </a:pPr>
            <a:endParaRPr lang="ru-RU" sz="8000" dirty="0"/>
          </a:p>
          <a:p>
            <a:pPr marL="0" indent="0" algn="just">
              <a:buNone/>
            </a:pPr>
            <a:r>
              <a:rPr lang="ru-RU" sz="8000" b="1" dirty="0"/>
              <a:t>Губернатор Херсонской области В.В. Сальдо</a:t>
            </a:r>
          </a:p>
        </p:txBody>
      </p:sp>
      <p:pic>
        <p:nvPicPr>
          <p:cNvPr id="26" name="Объект 19">
            <a:extLst>
              <a:ext uri="{FF2B5EF4-FFF2-40B4-BE49-F238E27FC236}">
                <a16:creationId xmlns:a16="http://schemas.microsoft.com/office/drawing/2014/main" id="{916B13CA-A974-5B03-2C60-F916B0A0AE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665" y="1930338"/>
            <a:ext cx="1782669" cy="1782669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71AF25C0-03D7-BD39-94B1-BA5C63F9B4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000" y="1930337"/>
            <a:ext cx="1633662" cy="17826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EB225F-865A-75B7-B721-9935243EEA21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14413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7">
            <a:extLst>
              <a:ext uri="{FF2B5EF4-FFF2-40B4-BE49-F238E27FC236}">
                <a16:creationId xmlns:a16="http://schemas.microsoft.com/office/drawing/2014/main" id="{5F9D23B9-8724-21F5-E342-5B8FCBE24FB2}"/>
              </a:ext>
            </a:extLst>
          </p:cNvPr>
          <p:cNvSpPr txBox="1">
            <a:spLocks/>
          </p:cNvSpPr>
          <p:nvPr/>
        </p:nvSpPr>
        <p:spPr>
          <a:xfrm>
            <a:off x="839788" y="5229000"/>
            <a:ext cx="4221212" cy="450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УЧАСТИЕ:</a:t>
            </a:r>
            <a:r>
              <a:rPr lang="ru-RU" b="1" dirty="0"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latin typeface="+mn-lt"/>
                <a:ea typeface="+mn-ea"/>
                <a:cs typeface="+mn-cs"/>
              </a:rPr>
              <a:t>бесплатное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CDF525-4093-1143-2032-803492E67849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5EE2E6-7283-3B2F-205B-1F8A2704B739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D6EB50-688A-5B6D-2171-73D6D15795A9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7" name="Полилиния: фигура 6">
            <a:extLst>
              <a:ext uri="{FF2B5EF4-FFF2-40B4-BE49-F238E27FC236}">
                <a16:creationId xmlns:a16="http://schemas.microsoft.com/office/drawing/2014/main" id="{E628D18C-DEBA-6597-1BB6-54D59A6FEA3F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37" name="Group 2">
            <a:extLst>
              <a:ext uri="{FF2B5EF4-FFF2-40B4-BE49-F238E27FC236}">
                <a16:creationId xmlns:a16="http://schemas.microsoft.com/office/drawing/2014/main" id="{909AC6D0-4D44-4D09-54E7-B89FF2A74B5A}"/>
              </a:ext>
            </a:extLst>
          </p:cNvPr>
          <p:cNvGrpSpPr>
            <a:grpSpLocks/>
          </p:cNvGrpSpPr>
          <p:nvPr/>
        </p:nvGrpSpPr>
        <p:grpSpPr bwMode="auto">
          <a:xfrm>
            <a:off x="2361000" y="459000"/>
            <a:ext cx="9900000" cy="11693371"/>
            <a:chOff x="3832" y="1586"/>
            <a:chExt cx="12984" cy="18491"/>
          </a:xfrm>
          <a:blipFill dpi="0" rotWithShape="1">
            <a:blip r:embed="rId2"/>
            <a:srcRect/>
            <a:stretch>
              <a:fillRect/>
            </a:stretch>
          </a:blipFill>
          <a:effectLst>
            <a:outerShdw blurRad="50800" dist="50800" dir="5400000" algn="ctr" rotWithShape="0">
              <a:srgbClr val="002060"/>
            </a:outerShdw>
          </a:effectLst>
        </p:grpSpPr>
        <p:sp>
          <p:nvSpPr>
            <p:cNvPr id="38" name="Freeform 4">
              <a:extLst>
                <a:ext uri="{FF2B5EF4-FFF2-40B4-BE49-F238E27FC236}">
                  <a16:creationId xmlns:a16="http://schemas.microsoft.com/office/drawing/2014/main" id="{A51D560D-23C8-A3E9-E597-F7FFECFF4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3" y="5042"/>
              <a:ext cx="4293" cy="4320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39" name="Group 6">
              <a:extLst>
                <a:ext uri="{FF2B5EF4-FFF2-40B4-BE49-F238E27FC236}">
                  <a16:creationId xmlns:a16="http://schemas.microsoft.com/office/drawing/2014/main" id="{412C9598-2790-E8AF-CBEC-F1A7EEC4FA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17161"/>
              <a:ext cx="2917" cy="2916"/>
              <a:chOff x="3832" y="17161"/>
              <a:chExt cx="2917" cy="2916"/>
            </a:xfrm>
            <a:grpFill/>
          </p:grpSpPr>
          <p:sp>
            <p:nvSpPr>
              <p:cNvPr id="54" name="Freeform 7">
                <a:extLst>
                  <a:ext uri="{FF2B5EF4-FFF2-40B4-BE49-F238E27FC236}">
                    <a16:creationId xmlns:a16="http://schemas.microsoft.com/office/drawing/2014/main" id="{BFAA133E-6124-629B-866C-C7C6AD2C27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0960 w 2917"/>
                  <a:gd name="T1" fmla="*/ -12223 h 2916"/>
                  <a:gd name="T2" fmla="*/ 13005 w 2917"/>
                  <a:gd name="T3" fmla="*/ -10144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0960" y="-12223"/>
                    </a:moveTo>
                    <a:lnTo>
                      <a:pt x="13005" y="-1014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Freeform 8">
                <a:extLst>
                  <a:ext uri="{FF2B5EF4-FFF2-40B4-BE49-F238E27FC236}">
                    <a16:creationId xmlns:a16="http://schemas.microsoft.com/office/drawing/2014/main" id="{6CA66554-67C5-DAEC-8EB6-EB769871A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3005 w 2917"/>
                  <a:gd name="T1" fmla="*/ -14302 h 2916"/>
                  <a:gd name="T2" fmla="*/ 10960 w 2917"/>
                  <a:gd name="T3" fmla="*/ -12223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3005" y="-14302"/>
                    </a:moveTo>
                    <a:lnTo>
                      <a:pt x="10960" y="-12223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id="{FF79A3B5-42A4-705B-5CD8-187540312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2163 w 4293"/>
                <a:gd name="T1" fmla="*/ 0 h 4364"/>
                <a:gd name="T2" fmla="*/ 0 w 4293"/>
                <a:gd name="T3" fmla="*/ 2199 h 4364"/>
                <a:gd name="T4" fmla="*/ 2128 w 4293"/>
                <a:gd name="T5" fmla="*/ 4363 h 4364"/>
                <a:gd name="T6" fmla="*/ 4292 w 4293"/>
                <a:gd name="T7" fmla="*/ 2164 h 4364"/>
                <a:gd name="T8" fmla="*/ 2163 w 4293"/>
                <a:gd name="T9" fmla="*/ 0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2163" y="0"/>
                  </a:moveTo>
                  <a:lnTo>
                    <a:pt x="0" y="2199"/>
                  </a:lnTo>
                  <a:lnTo>
                    <a:pt x="2128" y="4363"/>
                  </a:lnTo>
                  <a:lnTo>
                    <a:pt x="4292" y="2164"/>
                  </a:lnTo>
                  <a:lnTo>
                    <a:pt x="2163" y="0"/>
                  </a:lnTo>
                  <a:close/>
                </a:path>
              </a:pathLst>
            </a:custGeom>
            <a:grp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38379C88-ADFE-AC0B-94A6-6DA804527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2" name="Group 13">
              <a:extLst>
                <a:ext uri="{FF2B5EF4-FFF2-40B4-BE49-F238E27FC236}">
                  <a16:creationId xmlns:a16="http://schemas.microsoft.com/office/drawing/2014/main" id="{120A3DBA-0A9E-803F-42EF-7080E0D1C5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7424"/>
              <a:ext cx="3036" cy="3085"/>
              <a:chOff x="3832" y="7424"/>
              <a:chExt cx="3036" cy="3085"/>
            </a:xfrm>
            <a:grpFill/>
          </p:grpSpPr>
          <p:sp>
            <p:nvSpPr>
              <p:cNvPr id="52" name="Freeform 14">
                <a:extLst>
                  <a:ext uri="{FF2B5EF4-FFF2-40B4-BE49-F238E27FC236}">
                    <a16:creationId xmlns:a16="http://schemas.microsoft.com/office/drawing/2014/main" id="{5311079C-0204-A2AF-8ECE-6A58A60F90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4130 w 3036"/>
                  <a:gd name="T1" fmla="*/ 4456 h 3085"/>
                  <a:gd name="T2" fmla="*/ 4155 w 3036"/>
                  <a:gd name="T3" fmla="*/ 4481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4130" y="4456"/>
                    </a:moveTo>
                    <a:lnTo>
                      <a:pt x="4155" y="4481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Freeform 15">
                <a:extLst>
                  <a:ext uri="{FF2B5EF4-FFF2-40B4-BE49-F238E27FC236}">
                    <a16:creationId xmlns:a16="http://schemas.microsoft.com/office/drawing/2014/main" id="{960AB5B7-B886-6920-6A9E-3AA83859B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8363 w 3036"/>
                  <a:gd name="T1" fmla="*/ 4481 h 3085"/>
                  <a:gd name="T2" fmla="*/ 8423 w 3036"/>
                  <a:gd name="T3" fmla="*/ 4420 h 3085"/>
                  <a:gd name="T4" fmla="*/ 6294 w 3036"/>
                  <a:gd name="T5" fmla="*/ 2256 h 3085"/>
                  <a:gd name="T6" fmla="*/ 4130 w 3036"/>
                  <a:gd name="T7" fmla="*/ 4456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36" h="3085">
                    <a:moveTo>
                      <a:pt x="8363" y="4481"/>
                    </a:moveTo>
                    <a:lnTo>
                      <a:pt x="8423" y="4420"/>
                    </a:lnTo>
                    <a:lnTo>
                      <a:pt x="6294" y="2256"/>
                    </a:lnTo>
                    <a:lnTo>
                      <a:pt x="4130" y="4456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CC887BAC-A361-8E70-2E5E-F6A4D9C82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22" y="10738"/>
              <a:ext cx="2296" cy="1167"/>
            </a:xfrm>
            <a:custGeom>
              <a:avLst/>
              <a:gdLst>
                <a:gd name="T0" fmla="*/ 2295 w 2296"/>
                <a:gd name="T1" fmla="*/ 1166 h 1167"/>
                <a:gd name="T2" fmla="*/ 1147 w 2296"/>
                <a:gd name="T3" fmla="*/ 0 h 1167"/>
                <a:gd name="T4" fmla="*/ 0 w 2296"/>
                <a:gd name="T5" fmla="*/ 1166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6" h="1167">
                  <a:moveTo>
                    <a:pt x="2295" y="1166"/>
                  </a:moveTo>
                  <a:lnTo>
                    <a:pt x="1147" y="0"/>
                  </a:lnTo>
                  <a:lnTo>
                    <a:pt x="0" y="1166"/>
                  </a:lnTo>
                </a:path>
              </a:pathLst>
            </a:custGeom>
            <a:grpFill/>
            <a:ln w="497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44" name="Group 19">
              <a:extLst>
                <a:ext uri="{FF2B5EF4-FFF2-40B4-BE49-F238E27FC236}">
                  <a16:creationId xmlns:a16="http://schemas.microsoft.com/office/drawing/2014/main" id="{E912D130-542B-8CE9-C5D7-7599E5E889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5" y="12394"/>
              <a:ext cx="3036" cy="3085"/>
              <a:chOff x="7025" y="12394"/>
              <a:chExt cx="3036" cy="3085"/>
            </a:xfrm>
            <a:grpFill/>
          </p:grpSpPr>
          <p:sp>
            <p:nvSpPr>
              <p:cNvPr id="50" name="Freeform 20">
                <a:extLst>
                  <a:ext uri="{FF2B5EF4-FFF2-40B4-BE49-F238E27FC236}">
                    <a16:creationId xmlns:a16="http://schemas.microsoft.com/office/drawing/2014/main" id="{9C85B03F-4823-2752-F351-B865A0E49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6663 w 3036"/>
                  <a:gd name="T1" fmla="*/ -1781 h 3085"/>
                  <a:gd name="T2" fmla="*/ 7934 w 3036"/>
                  <a:gd name="T3" fmla="*/ -488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6663" y="-1781"/>
                    </a:moveTo>
                    <a:lnTo>
                      <a:pt x="7934" y="-488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" name="Freeform 21">
                <a:extLst>
                  <a:ext uri="{FF2B5EF4-FFF2-40B4-BE49-F238E27FC236}">
                    <a16:creationId xmlns:a16="http://schemas.microsoft.com/office/drawing/2014/main" id="{42803401-22A3-DE9B-74F7-003E46146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9648 w 3036"/>
                  <a:gd name="T1" fmla="*/ -488 h 3085"/>
                  <a:gd name="T2" fmla="*/ 9811 w 3036"/>
                  <a:gd name="T3" fmla="*/ -654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9648" y="-488"/>
                    </a:moveTo>
                    <a:lnTo>
                      <a:pt x="9811" y="-65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45" name="Group 24">
              <a:extLst>
                <a:ext uri="{FF2B5EF4-FFF2-40B4-BE49-F238E27FC236}">
                  <a16:creationId xmlns:a16="http://schemas.microsoft.com/office/drawing/2014/main" id="{A63E463A-FD00-03CF-3511-B266AFA51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9" y="15641"/>
              <a:ext cx="1239" cy="1239"/>
              <a:chOff x="7029" y="15641"/>
              <a:chExt cx="1239" cy="1239"/>
            </a:xfrm>
            <a:grpFill/>
          </p:grpSpPr>
          <p:sp>
            <p:nvSpPr>
              <p:cNvPr id="48" name="Freeform 25">
                <a:extLst>
                  <a:ext uri="{FF2B5EF4-FFF2-40B4-BE49-F238E27FC236}">
                    <a16:creationId xmlns:a16="http://schemas.microsoft.com/office/drawing/2014/main" id="{95374F15-E1AC-5104-1C92-8E1E83226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8939 w 1239"/>
                  <a:gd name="T1" fmla="*/ -7342 h 1239"/>
                  <a:gd name="T2" fmla="*/ 9808 w 1239"/>
                  <a:gd name="T3" fmla="*/ -6459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8939" y="-7342"/>
                    </a:moveTo>
                    <a:lnTo>
                      <a:pt x="9808" y="-6459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9" name="Freeform 26">
                <a:extLst>
                  <a:ext uri="{FF2B5EF4-FFF2-40B4-BE49-F238E27FC236}">
                    <a16:creationId xmlns:a16="http://schemas.microsoft.com/office/drawing/2014/main" id="{24AD1CE7-11A8-DCAF-F6AE-6901CB73D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9808 w 1239"/>
                  <a:gd name="T1" fmla="*/ -8225 h 1239"/>
                  <a:gd name="T2" fmla="*/ 8939 w 1239"/>
                  <a:gd name="T3" fmla="*/ -7342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9808" y="-8225"/>
                    </a:moveTo>
                    <a:lnTo>
                      <a:pt x="8939" y="-7342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6" name="Freeform 28">
              <a:extLst>
                <a:ext uri="{FF2B5EF4-FFF2-40B4-BE49-F238E27FC236}">
                  <a16:creationId xmlns:a16="http://schemas.microsoft.com/office/drawing/2014/main" id="{90F648FB-8425-1AF8-01AC-6954F49B4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1" y="1586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Freeform 30">
              <a:extLst>
                <a:ext uri="{FF2B5EF4-FFF2-40B4-BE49-F238E27FC236}">
                  <a16:creationId xmlns:a16="http://schemas.microsoft.com/office/drawing/2014/main" id="{EBDB4702-E5F8-C42E-CF3F-23E7B0EF7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9" y="3901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56" name="Объект 24">
            <a:extLst>
              <a:ext uri="{FF2B5EF4-FFF2-40B4-BE49-F238E27FC236}">
                <a16:creationId xmlns:a16="http://schemas.microsoft.com/office/drawing/2014/main" id="{C754592F-CD51-D6E3-52A3-343B36E6D2D8}"/>
              </a:ext>
            </a:extLst>
          </p:cNvPr>
          <p:cNvSpPr txBox="1">
            <a:spLocks/>
          </p:cNvSpPr>
          <p:nvPr/>
        </p:nvSpPr>
        <p:spPr>
          <a:xfrm>
            <a:off x="335999" y="954000"/>
            <a:ext cx="4608287" cy="3728678"/>
          </a:xfrm>
          <a:prstGeom prst="rect">
            <a:avLst/>
          </a:prstGeom>
          <a:solidFill>
            <a:schemeClr val="accent5">
              <a:lumMod val="50000"/>
            </a:schemeClr>
          </a:solidFill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>
                <a:solidFill>
                  <a:schemeClr val="bg1"/>
                </a:solidFill>
              </a:rPr>
              <a:t>ОСНОВНАЯ ЗАДАЧА: </a:t>
            </a:r>
          </a:p>
          <a:p>
            <a:r>
              <a:rPr lang="ru-RU" sz="3200" dirty="0">
                <a:solidFill>
                  <a:schemeClr val="bg1"/>
                </a:solidFill>
              </a:rPr>
              <a:t>– обеспечить взаимодействие производителей и торговых сетей с целью налаживания эффективного производства и сбыта</a:t>
            </a:r>
          </a:p>
        </p:txBody>
      </p:sp>
    </p:spTree>
    <p:extLst>
      <p:ext uri="{BB962C8B-B14F-4D97-AF65-F5344CB8AC3E}">
        <p14:creationId xmlns:p14="http://schemas.microsoft.com/office/powerpoint/2010/main" val="294186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578ABA-68D4-35D5-BA8F-CF2B10D2C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6A79A6E-1A8C-55CF-DA5D-0D65A339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79000"/>
            <a:ext cx="10506000" cy="540000"/>
          </a:xfr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>
            <a:normAutofit/>
          </a:bodyPr>
          <a:lstStyle/>
          <a:p>
            <a:r>
              <a:rPr lang="ru-RU" b="1" dirty="0"/>
              <a:t>ПРЕДПРИНИМАТЕЛИ В СФЕРЕ ТОРГОВЛИ ПОЛУЧАТ:</a:t>
            </a:r>
          </a:p>
        </p:txBody>
      </p:sp>
      <p:sp>
        <p:nvSpPr>
          <p:cNvPr id="35" name="Объект 24">
            <a:extLst>
              <a:ext uri="{FF2B5EF4-FFF2-40B4-BE49-F238E27FC236}">
                <a16:creationId xmlns:a16="http://schemas.microsoft.com/office/drawing/2014/main" id="{6A7082DB-388D-43AE-20DC-71F8D4C99BF4}"/>
              </a:ext>
            </a:extLst>
          </p:cNvPr>
          <p:cNvSpPr txBox="1">
            <a:spLocks/>
          </p:cNvSpPr>
          <p:nvPr/>
        </p:nvSpPr>
        <p:spPr>
          <a:xfrm>
            <a:off x="488602" y="2394000"/>
            <a:ext cx="3412800" cy="3277416"/>
          </a:xfrm>
          <a:prstGeom prst="rect">
            <a:avLst/>
          </a:prstGeo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400" dirty="0"/>
              <a:t>Мероприятие позволяет обеспечить диверсификацию поставщиков товаров</a:t>
            </a:r>
          </a:p>
          <a:p>
            <a:pPr algn="ctr">
              <a:spcBef>
                <a:spcPts val="0"/>
              </a:spcBef>
            </a:pPr>
            <a:r>
              <a:rPr lang="ru-RU" sz="2400" dirty="0"/>
              <a:t>и расширение ассортимента реализуемой продукции</a:t>
            </a:r>
          </a:p>
        </p:txBody>
      </p:sp>
      <p:sp>
        <p:nvSpPr>
          <p:cNvPr id="36" name="Объект 24">
            <a:extLst>
              <a:ext uri="{FF2B5EF4-FFF2-40B4-BE49-F238E27FC236}">
                <a16:creationId xmlns:a16="http://schemas.microsoft.com/office/drawing/2014/main" id="{E86A2365-D269-E33E-605F-5BCD50AB0FB1}"/>
              </a:ext>
            </a:extLst>
          </p:cNvPr>
          <p:cNvSpPr txBox="1">
            <a:spLocks/>
          </p:cNvSpPr>
          <p:nvPr/>
        </p:nvSpPr>
        <p:spPr>
          <a:xfrm>
            <a:off x="4349801" y="2401584"/>
            <a:ext cx="3412800" cy="3277416"/>
          </a:xfrm>
          <a:prstGeom prst="rect">
            <a:avLst/>
          </a:prstGeo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Возможность наладить поставки товаров напрямую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от производителей без посредников или </a:t>
            </a:r>
            <a:br>
              <a:rPr lang="ru-RU" sz="2400" dirty="0"/>
            </a:br>
            <a:r>
              <a:rPr lang="ru-RU" sz="2400" dirty="0"/>
              <a:t>от поставщиков</a:t>
            </a:r>
            <a:br>
              <a:rPr lang="ru-RU" sz="2400" dirty="0"/>
            </a:br>
            <a:r>
              <a:rPr lang="ru-RU" sz="2400" dirty="0"/>
              <a:t>по самым </a:t>
            </a:r>
            <a:br>
              <a:rPr lang="ru-RU" sz="2400" dirty="0"/>
            </a:br>
            <a:r>
              <a:rPr lang="ru-RU" sz="2400" dirty="0"/>
              <a:t>низким ценам</a:t>
            </a:r>
          </a:p>
          <a:p>
            <a:pPr algn="ctr"/>
            <a:endParaRPr lang="ru-RU" dirty="0"/>
          </a:p>
        </p:txBody>
      </p:sp>
      <p:sp>
        <p:nvSpPr>
          <p:cNvPr id="37" name="Объект 24">
            <a:extLst>
              <a:ext uri="{FF2B5EF4-FFF2-40B4-BE49-F238E27FC236}">
                <a16:creationId xmlns:a16="http://schemas.microsoft.com/office/drawing/2014/main" id="{E4859645-25D8-7E37-0BA1-E02383D9B535}"/>
              </a:ext>
            </a:extLst>
          </p:cNvPr>
          <p:cNvSpPr txBox="1">
            <a:spLocks/>
          </p:cNvSpPr>
          <p:nvPr/>
        </p:nvSpPr>
        <p:spPr>
          <a:xfrm>
            <a:off x="8290599" y="2394000"/>
            <a:ext cx="3412799" cy="3285000"/>
          </a:xfrm>
          <a:prstGeom prst="rect">
            <a:avLst/>
          </a:prstGeo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2400" dirty="0"/>
              <a:t>Продегустировать предлагаемую продукцию и напрямую провести переговоры</a:t>
            </a:r>
            <a:endParaRPr lang="ru-RU" sz="4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73084DE-C0C5-427C-8296-0188006FE53B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460A065-4F2D-3D63-5731-061AAA200F16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80DE41F-851E-A871-B696-42BB89AEA4CB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2" name="Полилиния: фигура 1">
            <a:extLst>
              <a:ext uri="{FF2B5EF4-FFF2-40B4-BE49-F238E27FC236}">
                <a16:creationId xmlns:a16="http://schemas.microsoft.com/office/drawing/2014/main" id="{0658AA5A-33F5-6F36-F9A7-A6FCCE423F8B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700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996C4A5-B663-9C70-BECD-33F12868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79000"/>
            <a:ext cx="10506000" cy="540000"/>
          </a:xfr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>
            <a:normAutofit/>
          </a:bodyPr>
          <a:lstStyle/>
          <a:p>
            <a:r>
              <a:rPr lang="ru-RU" b="1" dirty="0"/>
              <a:t>ПРОИЗВОДИТЕЛИ ТОВАРОВ ПОЛУЧАТ:</a:t>
            </a:r>
          </a:p>
        </p:txBody>
      </p:sp>
      <p:sp>
        <p:nvSpPr>
          <p:cNvPr id="35" name="Объект 24">
            <a:extLst>
              <a:ext uri="{FF2B5EF4-FFF2-40B4-BE49-F238E27FC236}">
                <a16:creationId xmlns:a16="http://schemas.microsoft.com/office/drawing/2014/main" id="{154CC3C0-204F-FEB5-43A9-1BAE2E15FD62}"/>
              </a:ext>
            </a:extLst>
          </p:cNvPr>
          <p:cNvSpPr txBox="1">
            <a:spLocks/>
          </p:cNvSpPr>
          <p:nvPr/>
        </p:nvSpPr>
        <p:spPr>
          <a:xfrm>
            <a:off x="332355" y="2349000"/>
            <a:ext cx="3412800" cy="3657334"/>
          </a:xfrm>
          <a:prstGeom prst="rect">
            <a:avLst/>
          </a:prstGeo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Торгово-закупочная сессия – лучшая площадка для продвижения своей продукции по охвату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и целевой аудитории</a:t>
            </a:r>
          </a:p>
        </p:txBody>
      </p:sp>
      <p:sp>
        <p:nvSpPr>
          <p:cNvPr id="36" name="Объект 24">
            <a:extLst>
              <a:ext uri="{FF2B5EF4-FFF2-40B4-BE49-F238E27FC236}">
                <a16:creationId xmlns:a16="http://schemas.microsoft.com/office/drawing/2014/main" id="{57B7597B-CAC1-A4DA-7FAD-78637D253C21}"/>
              </a:ext>
            </a:extLst>
          </p:cNvPr>
          <p:cNvSpPr txBox="1">
            <a:spLocks/>
          </p:cNvSpPr>
          <p:nvPr/>
        </p:nvSpPr>
        <p:spPr>
          <a:xfrm>
            <a:off x="4226293" y="2349000"/>
            <a:ext cx="3412800" cy="3657334"/>
          </a:xfrm>
          <a:prstGeom prst="rect">
            <a:avLst/>
          </a:prstGeo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Личный диалог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с представителями торговых сетей – залог расширения производства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и создания гарантированных каналов сбыта своей продукции</a:t>
            </a:r>
          </a:p>
        </p:txBody>
      </p:sp>
      <p:sp>
        <p:nvSpPr>
          <p:cNvPr id="37" name="Объект 24">
            <a:extLst>
              <a:ext uri="{FF2B5EF4-FFF2-40B4-BE49-F238E27FC236}">
                <a16:creationId xmlns:a16="http://schemas.microsoft.com/office/drawing/2014/main" id="{463F6091-0766-CC4C-685C-D36DF41016BD}"/>
              </a:ext>
            </a:extLst>
          </p:cNvPr>
          <p:cNvSpPr txBox="1">
            <a:spLocks/>
          </p:cNvSpPr>
          <p:nvPr/>
        </p:nvSpPr>
        <p:spPr>
          <a:xfrm>
            <a:off x="8119984" y="2349000"/>
            <a:ext cx="3412800" cy="3657334"/>
          </a:xfrm>
          <a:prstGeom prst="rect">
            <a:avLst/>
          </a:prstGeom>
          <a:solidFill>
            <a:schemeClr val="bg1"/>
          </a:solidFill>
          <a:effectLst>
            <a:innerShdw blurRad="114300">
              <a:srgbClr val="002060"/>
            </a:innerShdw>
          </a:effectLst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dirty="0"/>
              <a:t>Мероприятие предоставляет уникальную возможность получить всю необходимую информацию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dirty="0"/>
              <a:t>о действующих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ru-RU" sz="2400" dirty="0"/>
              <a:t> и проектируемых мерах поддержки</a:t>
            </a:r>
            <a:endParaRPr lang="ru-RU" sz="4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B78FD1-4B35-2F93-431A-F97BD1FE1394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62554E-0967-865A-F463-214DAC78AB8A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1C5222-5CA1-87B3-E25D-E1CBB7E768B8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41" name="Полилиния: фигура 40">
            <a:extLst>
              <a:ext uri="{FF2B5EF4-FFF2-40B4-BE49-F238E27FC236}">
                <a16:creationId xmlns:a16="http://schemas.microsoft.com/office/drawing/2014/main" id="{F7C4CDAE-9A42-689F-F354-2DA991F5AC5F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38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C52A8-2066-274B-A48A-F071411408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id="{FF73ED1D-0C40-84C3-351D-4936411A5846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8817B-212B-2960-32F0-2E9D6D0197DD}"/>
              </a:ext>
            </a:extLst>
          </p:cNvPr>
          <p:cNvSpPr txBox="1"/>
          <p:nvPr/>
        </p:nvSpPr>
        <p:spPr>
          <a:xfrm>
            <a:off x="1272320" y="2212203"/>
            <a:ext cx="4913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Обсуждение ключевых проблем развития сферы торговли между представителями органов власти и бизнеса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C20813-C32C-7B88-5960-4D1AB6AAAAF7}"/>
              </a:ext>
            </a:extLst>
          </p:cNvPr>
          <p:cNvSpPr txBox="1"/>
          <p:nvPr/>
        </p:nvSpPr>
        <p:spPr>
          <a:xfrm>
            <a:off x="1271056" y="3788002"/>
            <a:ext cx="4824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Презентацию предприятий – производителей товаров, организаций оптовой и розничной торговли регионов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4D69B6-83CB-E73A-3A99-21F2C920519B}"/>
              </a:ext>
            </a:extLst>
          </p:cNvPr>
          <p:cNvSpPr txBox="1"/>
          <p:nvPr/>
        </p:nvSpPr>
        <p:spPr>
          <a:xfrm>
            <a:off x="1313132" y="5281391"/>
            <a:ext cx="4782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Проведение В2В переговоров</a:t>
            </a:r>
          </a:p>
        </p:txBody>
      </p:sp>
      <p:sp>
        <p:nvSpPr>
          <p:cNvPr id="22" name="Заголовок 4">
            <a:extLst>
              <a:ext uri="{FF2B5EF4-FFF2-40B4-BE49-F238E27FC236}">
                <a16:creationId xmlns:a16="http://schemas.microsoft.com/office/drawing/2014/main" id="{D0DA41F7-6053-B01D-256A-9DC69FCE5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4084"/>
            <a:ext cx="10515600" cy="80491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ДЕЛОВАЯ ПРОГРАММА ВКЛЮЧАЕТ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ED3161-9815-49A2-014B-5CB20E8B0636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6A54A7-221F-9490-4480-D96315047F74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D68CE-4DDE-D47A-ADCD-117DCDBF33E3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42" name="Ромб 41">
            <a:extLst>
              <a:ext uri="{FF2B5EF4-FFF2-40B4-BE49-F238E27FC236}">
                <a16:creationId xmlns:a16="http://schemas.microsoft.com/office/drawing/2014/main" id="{BE385015-8D59-C047-8394-8453F4AA7452}"/>
              </a:ext>
            </a:extLst>
          </p:cNvPr>
          <p:cNvSpPr/>
          <p:nvPr/>
        </p:nvSpPr>
        <p:spPr>
          <a:xfrm>
            <a:off x="690885" y="2304000"/>
            <a:ext cx="587465" cy="524084"/>
          </a:xfrm>
          <a:prstGeom prst="diamon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омб 42">
            <a:extLst>
              <a:ext uri="{FF2B5EF4-FFF2-40B4-BE49-F238E27FC236}">
                <a16:creationId xmlns:a16="http://schemas.microsoft.com/office/drawing/2014/main" id="{2AB80055-7B60-5161-AF76-362B1F9BD899}"/>
              </a:ext>
            </a:extLst>
          </p:cNvPr>
          <p:cNvSpPr/>
          <p:nvPr/>
        </p:nvSpPr>
        <p:spPr>
          <a:xfrm>
            <a:off x="690885" y="3924000"/>
            <a:ext cx="587465" cy="524084"/>
          </a:xfrm>
          <a:prstGeom prst="diamon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extLst>
              <a:ext uri="{FF2B5EF4-FFF2-40B4-BE49-F238E27FC236}">
                <a16:creationId xmlns:a16="http://schemas.microsoft.com/office/drawing/2014/main" id="{9525B0F0-8945-5BD4-F55F-B739C68A54EC}"/>
              </a:ext>
            </a:extLst>
          </p:cNvPr>
          <p:cNvSpPr/>
          <p:nvPr/>
        </p:nvSpPr>
        <p:spPr>
          <a:xfrm>
            <a:off x="683591" y="5195325"/>
            <a:ext cx="587465" cy="524084"/>
          </a:xfrm>
          <a:prstGeom prst="diamon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4" name="Group 2">
            <a:extLst>
              <a:ext uri="{FF2B5EF4-FFF2-40B4-BE49-F238E27FC236}">
                <a16:creationId xmlns:a16="http://schemas.microsoft.com/office/drawing/2014/main" id="{70B5CE73-4948-0AB7-51F1-02FFBF58BD8D}"/>
              </a:ext>
            </a:extLst>
          </p:cNvPr>
          <p:cNvGrpSpPr>
            <a:grpSpLocks/>
          </p:cNvGrpSpPr>
          <p:nvPr/>
        </p:nvGrpSpPr>
        <p:grpSpPr bwMode="auto">
          <a:xfrm>
            <a:off x="2586000" y="1674000"/>
            <a:ext cx="9675000" cy="10710000"/>
            <a:chOff x="3832" y="3901"/>
            <a:chExt cx="12984" cy="16176"/>
          </a:xfrm>
          <a:blipFill dpi="0" rotWithShape="1">
            <a:blip r:embed="rId2"/>
            <a:srcRect/>
            <a:stretch>
              <a:fillRect/>
            </a:stretch>
          </a:blipFill>
          <a:effectLst>
            <a:outerShdw blurRad="50800" dist="50800" dir="5400000" algn="ctr" rotWithShape="0">
              <a:srgbClr val="002060"/>
            </a:outerShdw>
          </a:effectLst>
        </p:grpSpPr>
        <p:sp>
          <p:nvSpPr>
            <p:cNvPr id="65" name="Freeform 4">
              <a:extLst>
                <a:ext uri="{FF2B5EF4-FFF2-40B4-BE49-F238E27FC236}">
                  <a16:creationId xmlns:a16="http://schemas.microsoft.com/office/drawing/2014/main" id="{EE3E3748-FE44-1FF5-820D-E2E60971F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3" y="5042"/>
              <a:ext cx="4293" cy="4320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66" name="Group 6">
              <a:extLst>
                <a:ext uri="{FF2B5EF4-FFF2-40B4-BE49-F238E27FC236}">
                  <a16:creationId xmlns:a16="http://schemas.microsoft.com/office/drawing/2014/main" id="{2B71F62F-23C7-AAE2-A525-A894D4502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17161"/>
              <a:ext cx="2917" cy="2916"/>
              <a:chOff x="3832" y="17161"/>
              <a:chExt cx="2917" cy="2916"/>
            </a:xfrm>
            <a:grpFill/>
          </p:grpSpPr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036DD284-7B5E-9DEB-796E-97DFA4B9D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0960 w 2917"/>
                  <a:gd name="T1" fmla="*/ -12223 h 2916"/>
                  <a:gd name="T2" fmla="*/ 13005 w 2917"/>
                  <a:gd name="T3" fmla="*/ -10144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0960" y="-12223"/>
                    </a:moveTo>
                    <a:lnTo>
                      <a:pt x="13005" y="-1014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32F5B626-CD80-75A6-521A-E5BCDAED8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17161"/>
                <a:ext cx="2917" cy="2916"/>
              </a:xfrm>
              <a:custGeom>
                <a:avLst/>
                <a:gdLst>
                  <a:gd name="T0" fmla="*/ 13005 w 2917"/>
                  <a:gd name="T1" fmla="*/ -14302 h 2916"/>
                  <a:gd name="T2" fmla="*/ 10960 w 2917"/>
                  <a:gd name="T3" fmla="*/ -12223 h 2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17" h="2916">
                    <a:moveTo>
                      <a:pt x="13005" y="-14302"/>
                    </a:moveTo>
                    <a:lnTo>
                      <a:pt x="10960" y="-12223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67" name="Freeform 9">
              <a:extLst>
                <a:ext uri="{FF2B5EF4-FFF2-40B4-BE49-F238E27FC236}">
                  <a16:creationId xmlns:a16="http://schemas.microsoft.com/office/drawing/2014/main" id="{27CCFEB2-EACB-DF13-A8D3-E82ED03F2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2163 w 4293"/>
                <a:gd name="T1" fmla="*/ 0 h 4364"/>
                <a:gd name="T2" fmla="*/ 0 w 4293"/>
                <a:gd name="T3" fmla="*/ 2199 h 4364"/>
                <a:gd name="T4" fmla="*/ 2128 w 4293"/>
                <a:gd name="T5" fmla="*/ 4363 h 4364"/>
                <a:gd name="T6" fmla="*/ 4292 w 4293"/>
                <a:gd name="T7" fmla="*/ 2164 h 4364"/>
                <a:gd name="T8" fmla="*/ 2163 w 4293"/>
                <a:gd name="T9" fmla="*/ 0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2163" y="0"/>
                  </a:moveTo>
                  <a:lnTo>
                    <a:pt x="0" y="2199"/>
                  </a:lnTo>
                  <a:lnTo>
                    <a:pt x="2128" y="4363"/>
                  </a:lnTo>
                  <a:lnTo>
                    <a:pt x="4292" y="2164"/>
                  </a:lnTo>
                  <a:lnTo>
                    <a:pt x="2163" y="0"/>
                  </a:lnTo>
                  <a:close/>
                </a:path>
              </a:pathLst>
            </a:custGeom>
            <a:grp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id="{667A6AF2-57AA-EB4B-9FCC-BF327BCA8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1" y="7359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69" name="Group 13">
              <a:extLst>
                <a:ext uri="{FF2B5EF4-FFF2-40B4-BE49-F238E27FC236}">
                  <a16:creationId xmlns:a16="http://schemas.microsoft.com/office/drawing/2014/main" id="{DDDE3904-3EF7-8269-62D2-AF4F77A346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2" y="7424"/>
              <a:ext cx="3036" cy="3085"/>
              <a:chOff x="3832" y="7424"/>
              <a:chExt cx="3036" cy="3085"/>
            </a:xfrm>
            <a:grpFill/>
          </p:grpSpPr>
          <p:sp>
            <p:nvSpPr>
              <p:cNvPr id="79" name="Freeform 14">
                <a:extLst>
                  <a:ext uri="{FF2B5EF4-FFF2-40B4-BE49-F238E27FC236}">
                    <a16:creationId xmlns:a16="http://schemas.microsoft.com/office/drawing/2014/main" id="{607C30F3-9F70-E722-AE1B-9BC103CE08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4130 w 3036"/>
                  <a:gd name="T1" fmla="*/ 4456 h 3085"/>
                  <a:gd name="T2" fmla="*/ 4155 w 3036"/>
                  <a:gd name="T3" fmla="*/ 4481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4130" y="4456"/>
                    </a:moveTo>
                    <a:lnTo>
                      <a:pt x="4155" y="4481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0" name="Freeform 15">
                <a:extLst>
                  <a:ext uri="{FF2B5EF4-FFF2-40B4-BE49-F238E27FC236}">
                    <a16:creationId xmlns:a16="http://schemas.microsoft.com/office/drawing/2014/main" id="{65B919F9-99BE-E3AD-542D-D1FE6839D5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7424"/>
                <a:ext cx="3036" cy="3085"/>
              </a:xfrm>
              <a:custGeom>
                <a:avLst/>
                <a:gdLst>
                  <a:gd name="T0" fmla="*/ 8363 w 3036"/>
                  <a:gd name="T1" fmla="*/ 4481 h 3085"/>
                  <a:gd name="T2" fmla="*/ 8423 w 3036"/>
                  <a:gd name="T3" fmla="*/ 4420 h 3085"/>
                  <a:gd name="T4" fmla="*/ 6294 w 3036"/>
                  <a:gd name="T5" fmla="*/ 2256 h 3085"/>
                  <a:gd name="T6" fmla="*/ 4130 w 3036"/>
                  <a:gd name="T7" fmla="*/ 4456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36" h="3085">
                    <a:moveTo>
                      <a:pt x="8363" y="4481"/>
                    </a:moveTo>
                    <a:lnTo>
                      <a:pt x="8423" y="4420"/>
                    </a:lnTo>
                    <a:lnTo>
                      <a:pt x="6294" y="2256"/>
                    </a:lnTo>
                    <a:lnTo>
                      <a:pt x="4130" y="4456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71" name="Group 19">
              <a:extLst>
                <a:ext uri="{FF2B5EF4-FFF2-40B4-BE49-F238E27FC236}">
                  <a16:creationId xmlns:a16="http://schemas.microsoft.com/office/drawing/2014/main" id="{F50EB706-D139-F356-EA65-AEFC64E915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5" y="12394"/>
              <a:ext cx="3036" cy="3085"/>
              <a:chOff x="7025" y="12394"/>
              <a:chExt cx="3036" cy="3085"/>
            </a:xfrm>
            <a:grpFill/>
          </p:grpSpPr>
          <p:sp>
            <p:nvSpPr>
              <p:cNvPr id="77" name="Freeform 20">
                <a:extLst>
                  <a:ext uri="{FF2B5EF4-FFF2-40B4-BE49-F238E27FC236}">
                    <a16:creationId xmlns:a16="http://schemas.microsoft.com/office/drawing/2014/main" id="{F02AECE6-0523-DAE7-96B5-B0A1003378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6663 w 3036"/>
                  <a:gd name="T1" fmla="*/ -1781 h 3085"/>
                  <a:gd name="T2" fmla="*/ 7934 w 3036"/>
                  <a:gd name="T3" fmla="*/ -488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6663" y="-1781"/>
                    </a:moveTo>
                    <a:lnTo>
                      <a:pt x="7934" y="-488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8" name="Freeform 21">
                <a:extLst>
                  <a:ext uri="{FF2B5EF4-FFF2-40B4-BE49-F238E27FC236}">
                    <a16:creationId xmlns:a16="http://schemas.microsoft.com/office/drawing/2014/main" id="{4BB06A00-A478-96DB-0D48-C4A115EBD7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5" y="12394"/>
                <a:ext cx="3036" cy="3085"/>
              </a:xfrm>
              <a:custGeom>
                <a:avLst/>
                <a:gdLst>
                  <a:gd name="T0" fmla="*/ 9648 w 3036"/>
                  <a:gd name="T1" fmla="*/ -488 h 3085"/>
                  <a:gd name="T2" fmla="*/ 9811 w 3036"/>
                  <a:gd name="T3" fmla="*/ -654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36" h="3085">
                    <a:moveTo>
                      <a:pt x="9648" y="-488"/>
                    </a:moveTo>
                    <a:lnTo>
                      <a:pt x="9811" y="-654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72" name="Group 24">
              <a:extLst>
                <a:ext uri="{FF2B5EF4-FFF2-40B4-BE49-F238E27FC236}">
                  <a16:creationId xmlns:a16="http://schemas.microsoft.com/office/drawing/2014/main" id="{9138FB3E-1456-019F-1F1D-F121FA0A79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9" y="15641"/>
              <a:ext cx="1239" cy="1239"/>
              <a:chOff x="7029" y="15641"/>
              <a:chExt cx="1239" cy="1239"/>
            </a:xfrm>
            <a:grpFill/>
          </p:grpSpPr>
          <p:sp>
            <p:nvSpPr>
              <p:cNvPr id="75" name="Freeform 25">
                <a:extLst>
                  <a:ext uri="{FF2B5EF4-FFF2-40B4-BE49-F238E27FC236}">
                    <a16:creationId xmlns:a16="http://schemas.microsoft.com/office/drawing/2014/main" id="{99F3E54A-FB6E-CD79-CE99-F80B9688B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8939 w 1239"/>
                  <a:gd name="T1" fmla="*/ -7342 h 1239"/>
                  <a:gd name="T2" fmla="*/ 9808 w 1239"/>
                  <a:gd name="T3" fmla="*/ -6459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8939" y="-7342"/>
                    </a:moveTo>
                    <a:lnTo>
                      <a:pt x="9808" y="-6459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6" name="Freeform 26">
                <a:extLst>
                  <a:ext uri="{FF2B5EF4-FFF2-40B4-BE49-F238E27FC236}">
                    <a16:creationId xmlns:a16="http://schemas.microsoft.com/office/drawing/2014/main" id="{466ED07C-E343-F162-0002-D3C2AD549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9" y="15641"/>
                <a:ext cx="1239" cy="1239"/>
              </a:xfrm>
              <a:custGeom>
                <a:avLst/>
                <a:gdLst>
                  <a:gd name="T0" fmla="*/ 9808 w 1239"/>
                  <a:gd name="T1" fmla="*/ -8225 h 1239"/>
                  <a:gd name="T2" fmla="*/ 8939 w 1239"/>
                  <a:gd name="T3" fmla="*/ -7342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39" h="1239">
                    <a:moveTo>
                      <a:pt x="9808" y="-8225"/>
                    </a:moveTo>
                    <a:lnTo>
                      <a:pt x="8939" y="-7342"/>
                    </a:lnTo>
                  </a:path>
                </a:pathLst>
              </a:custGeom>
              <a:grpFill/>
              <a:ln w="49723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74" name="Freeform 30">
              <a:extLst>
                <a:ext uri="{FF2B5EF4-FFF2-40B4-BE49-F238E27FC236}">
                  <a16:creationId xmlns:a16="http://schemas.microsoft.com/office/drawing/2014/main" id="{F02FE28C-521E-EC99-3867-180288581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39" y="3901"/>
              <a:ext cx="4293" cy="4364"/>
            </a:xfrm>
            <a:custGeom>
              <a:avLst/>
              <a:gdLst>
                <a:gd name="T0" fmla="*/ 0 w 4293"/>
                <a:gd name="T1" fmla="*/ 2199 h 4364"/>
                <a:gd name="T2" fmla="*/ 2128 w 4293"/>
                <a:gd name="T3" fmla="*/ 4363 h 4364"/>
                <a:gd name="T4" fmla="*/ 4292 w 4293"/>
                <a:gd name="T5" fmla="*/ 2163 h 4364"/>
                <a:gd name="T6" fmla="*/ 2163 w 4293"/>
                <a:gd name="T7" fmla="*/ 0 h 4364"/>
                <a:gd name="T8" fmla="*/ 0 w 4293"/>
                <a:gd name="T9" fmla="*/ 2199 h 4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93" h="4364">
                  <a:moveTo>
                    <a:pt x="0" y="2199"/>
                  </a:moveTo>
                  <a:lnTo>
                    <a:pt x="2128" y="4363"/>
                  </a:lnTo>
                  <a:lnTo>
                    <a:pt x="4292" y="2163"/>
                  </a:lnTo>
                  <a:lnTo>
                    <a:pt x="2163" y="0"/>
                  </a:lnTo>
                  <a:lnTo>
                    <a:pt x="0" y="2199"/>
                  </a:lnTo>
                  <a:close/>
                </a:path>
              </a:pathLst>
            </a:custGeom>
            <a:grpFill/>
            <a:ln w="49723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286635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C97200-ACC9-792A-6BF4-D097A0E1C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id="{19909347-C55D-1B17-432B-E33426FE4A9B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противолежащие углы 5">
            <a:extLst>
              <a:ext uri="{FF2B5EF4-FFF2-40B4-BE49-F238E27FC236}">
                <a16:creationId xmlns:a16="http://schemas.microsoft.com/office/drawing/2014/main" id="{01E3B5EE-2E90-4CB8-1F4D-E7B76697D22E}"/>
              </a:ext>
            </a:extLst>
          </p:cNvPr>
          <p:cNvSpPr/>
          <p:nvPr/>
        </p:nvSpPr>
        <p:spPr>
          <a:xfrm>
            <a:off x="966000" y="2482288"/>
            <a:ext cx="3240000" cy="1705434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srgbClr val="00206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4DE736D8-F70C-D68F-6AC4-036615D6613D}"/>
              </a:ext>
            </a:extLst>
          </p:cNvPr>
          <p:cNvSpPr/>
          <p:nvPr/>
        </p:nvSpPr>
        <p:spPr>
          <a:xfrm>
            <a:off x="4516538" y="2463737"/>
            <a:ext cx="3240000" cy="170408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противолежащие углы 9">
            <a:extLst>
              <a:ext uri="{FF2B5EF4-FFF2-40B4-BE49-F238E27FC236}">
                <a16:creationId xmlns:a16="http://schemas.microsoft.com/office/drawing/2014/main" id="{83B91A5D-9784-F67D-4BAD-C26ABD511CB6}"/>
              </a:ext>
            </a:extLst>
          </p:cNvPr>
          <p:cNvSpPr/>
          <p:nvPr/>
        </p:nvSpPr>
        <p:spPr>
          <a:xfrm>
            <a:off x="7986000" y="2482287"/>
            <a:ext cx="3240000" cy="170543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085A5D92-D860-E59B-2A02-67D32F8C7241}"/>
              </a:ext>
            </a:extLst>
          </p:cNvPr>
          <p:cNvSpPr/>
          <p:nvPr/>
        </p:nvSpPr>
        <p:spPr>
          <a:xfrm>
            <a:off x="966000" y="4688999"/>
            <a:ext cx="3240000" cy="168418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противолежащие углы 13">
            <a:extLst>
              <a:ext uri="{FF2B5EF4-FFF2-40B4-BE49-F238E27FC236}">
                <a16:creationId xmlns:a16="http://schemas.microsoft.com/office/drawing/2014/main" id="{E2C382D1-080E-3C7B-3DAE-64EE7D5E34EA}"/>
              </a:ext>
            </a:extLst>
          </p:cNvPr>
          <p:cNvSpPr/>
          <p:nvPr/>
        </p:nvSpPr>
        <p:spPr>
          <a:xfrm>
            <a:off x="4476000" y="4690349"/>
            <a:ext cx="3240000" cy="168418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противолежащие углы 15">
            <a:extLst>
              <a:ext uri="{FF2B5EF4-FFF2-40B4-BE49-F238E27FC236}">
                <a16:creationId xmlns:a16="http://schemas.microsoft.com/office/drawing/2014/main" id="{A39A305C-3702-16C6-532D-EA39C63FD78C}"/>
              </a:ext>
            </a:extLst>
          </p:cNvPr>
          <p:cNvSpPr/>
          <p:nvPr/>
        </p:nvSpPr>
        <p:spPr>
          <a:xfrm>
            <a:off x="7986000" y="4689000"/>
            <a:ext cx="3240000" cy="1684182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противолежащие углы 16">
            <a:extLst>
              <a:ext uri="{FF2B5EF4-FFF2-40B4-BE49-F238E27FC236}">
                <a16:creationId xmlns:a16="http://schemas.microsoft.com/office/drawing/2014/main" id="{5CE67E8C-E313-69E0-3850-6666F5597228}"/>
              </a:ext>
            </a:extLst>
          </p:cNvPr>
          <p:cNvSpPr/>
          <p:nvPr/>
        </p:nvSpPr>
        <p:spPr>
          <a:xfrm>
            <a:off x="2248500" y="2618998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противолежащие углы 18">
            <a:extLst>
              <a:ext uri="{FF2B5EF4-FFF2-40B4-BE49-F238E27FC236}">
                <a16:creationId xmlns:a16="http://schemas.microsoft.com/office/drawing/2014/main" id="{42D480EA-A6A2-023E-5664-506F3530DC6D}"/>
              </a:ext>
            </a:extLst>
          </p:cNvPr>
          <p:cNvSpPr/>
          <p:nvPr/>
        </p:nvSpPr>
        <p:spPr>
          <a:xfrm>
            <a:off x="2248500" y="477643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противолежащие углы 20">
            <a:extLst>
              <a:ext uri="{FF2B5EF4-FFF2-40B4-BE49-F238E27FC236}">
                <a16:creationId xmlns:a16="http://schemas.microsoft.com/office/drawing/2014/main" id="{2378BEE5-66EE-C73F-4CC8-561098C49378}"/>
              </a:ext>
            </a:extLst>
          </p:cNvPr>
          <p:cNvSpPr/>
          <p:nvPr/>
        </p:nvSpPr>
        <p:spPr>
          <a:xfrm>
            <a:off x="9268500" y="477643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: скругленные противолежащие углы 31">
            <a:extLst>
              <a:ext uri="{FF2B5EF4-FFF2-40B4-BE49-F238E27FC236}">
                <a16:creationId xmlns:a16="http://schemas.microsoft.com/office/drawing/2014/main" id="{746CE0D2-D9D8-A336-7596-AE34808443D4}"/>
              </a:ext>
            </a:extLst>
          </p:cNvPr>
          <p:cNvSpPr/>
          <p:nvPr/>
        </p:nvSpPr>
        <p:spPr>
          <a:xfrm>
            <a:off x="9268500" y="2618998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: скругленные противолежащие углы 32">
            <a:extLst>
              <a:ext uri="{FF2B5EF4-FFF2-40B4-BE49-F238E27FC236}">
                <a16:creationId xmlns:a16="http://schemas.microsoft.com/office/drawing/2014/main" id="{C7C4545B-7C55-D514-7A29-026012C3EFFB}"/>
              </a:ext>
            </a:extLst>
          </p:cNvPr>
          <p:cNvSpPr/>
          <p:nvPr/>
        </p:nvSpPr>
        <p:spPr>
          <a:xfrm>
            <a:off x="5821156" y="477643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: скругленные противолежащие углы 33">
            <a:extLst>
              <a:ext uri="{FF2B5EF4-FFF2-40B4-BE49-F238E27FC236}">
                <a16:creationId xmlns:a16="http://schemas.microsoft.com/office/drawing/2014/main" id="{89C4770E-10B7-C031-6B81-4A72F0BBDBFA}"/>
              </a:ext>
            </a:extLst>
          </p:cNvPr>
          <p:cNvSpPr/>
          <p:nvPr/>
        </p:nvSpPr>
        <p:spPr>
          <a:xfrm>
            <a:off x="5821156" y="2618998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E8D63BD-AC0D-63FB-D20E-BC8417230A0C}"/>
              </a:ext>
            </a:extLst>
          </p:cNvPr>
          <p:cNvSpPr txBox="1"/>
          <p:nvPr/>
        </p:nvSpPr>
        <p:spPr>
          <a:xfrm>
            <a:off x="2310925" y="261576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936C98-8307-359B-C35F-25F21D723693}"/>
              </a:ext>
            </a:extLst>
          </p:cNvPr>
          <p:cNvSpPr txBox="1"/>
          <p:nvPr/>
        </p:nvSpPr>
        <p:spPr>
          <a:xfrm>
            <a:off x="5883580" y="259077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55C39D2-918D-9BB9-F645-DAA12E1A8078}"/>
              </a:ext>
            </a:extLst>
          </p:cNvPr>
          <p:cNvSpPr txBox="1"/>
          <p:nvPr/>
        </p:nvSpPr>
        <p:spPr>
          <a:xfrm>
            <a:off x="9330924" y="259077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401AD72-FAD7-60BB-745F-98A46F7C35E7}"/>
              </a:ext>
            </a:extLst>
          </p:cNvPr>
          <p:cNvSpPr txBox="1"/>
          <p:nvPr/>
        </p:nvSpPr>
        <p:spPr>
          <a:xfrm>
            <a:off x="2310924" y="476232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E99E10C-D0AD-CED0-6BC0-896011EDA6F5}"/>
              </a:ext>
            </a:extLst>
          </p:cNvPr>
          <p:cNvSpPr txBox="1"/>
          <p:nvPr/>
        </p:nvSpPr>
        <p:spPr>
          <a:xfrm>
            <a:off x="5877469" y="477643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4FE3477-48B2-1141-2DA2-716EA69E25BB}"/>
              </a:ext>
            </a:extLst>
          </p:cNvPr>
          <p:cNvSpPr txBox="1"/>
          <p:nvPr/>
        </p:nvSpPr>
        <p:spPr>
          <a:xfrm>
            <a:off x="9330923" y="474821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F8994EC-828C-1F2D-2063-9E4FD8F64FE5}"/>
              </a:ext>
            </a:extLst>
          </p:cNvPr>
          <p:cNvSpPr txBox="1"/>
          <p:nvPr/>
        </p:nvSpPr>
        <p:spPr>
          <a:xfrm>
            <a:off x="1056000" y="3116969"/>
            <a:ext cx="301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Пленарная сессия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56FAA4B-4996-1EB2-9253-A110B83ED2B3}"/>
              </a:ext>
            </a:extLst>
          </p:cNvPr>
          <p:cNvSpPr txBox="1"/>
          <p:nvPr/>
        </p:nvSpPr>
        <p:spPr>
          <a:xfrm>
            <a:off x="1056000" y="5364837"/>
            <a:ext cx="30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Перспективы развития торговых сетей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972AB36-F6AA-AD12-F8FD-910332D59EDE}"/>
              </a:ext>
            </a:extLst>
          </p:cNvPr>
          <p:cNvSpPr txBox="1"/>
          <p:nvPr/>
        </p:nvSpPr>
        <p:spPr>
          <a:xfrm>
            <a:off x="4610999" y="3116969"/>
            <a:ext cx="30469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Подписание соглашений  о взаимодействии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endParaRPr lang="ru-RU" sz="20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92F4A7-4165-B1E6-9FEC-6AC46164CEF6}"/>
              </a:ext>
            </a:extLst>
          </p:cNvPr>
          <p:cNvSpPr txBox="1"/>
          <p:nvPr/>
        </p:nvSpPr>
        <p:spPr>
          <a:xfrm>
            <a:off x="8121000" y="3098795"/>
            <a:ext cx="30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Перспективы развития оптовой торговли 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endParaRPr lang="ru-RU" sz="2000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CEAB390-3BF0-D080-1430-09BB9A4B5351}"/>
              </a:ext>
            </a:extLst>
          </p:cNvPr>
          <p:cNvSpPr txBox="1"/>
          <p:nvPr/>
        </p:nvSpPr>
        <p:spPr>
          <a:xfrm>
            <a:off x="4521001" y="5358869"/>
            <a:ext cx="3014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Преимущества участников СЭЗ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94EBCA5-3EB8-47EA-10B5-802A322D70D7}"/>
              </a:ext>
            </a:extLst>
          </p:cNvPr>
          <p:cNvSpPr txBox="1"/>
          <p:nvPr/>
        </p:nvSpPr>
        <p:spPr>
          <a:xfrm>
            <a:off x="8121000" y="5357587"/>
            <a:ext cx="30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Меры поддержки Минэкономразвития Херсонской области 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endParaRPr lang="ru-RU" sz="2000" b="1" dirty="0"/>
          </a:p>
        </p:txBody>
      </p:sp>
      <p:sp>
        <p:nvSpPr>
          <p:cNvPr id="53" name="Заголовок 4">
            <a:extLst>
              <a:ext uri="{FF2B5EF4-FFF2-40B4-BE49-F238E27FC236}">
                <a16:creationId xmlns:a16="http://schemas.microsoft.com/office/drawing/2014/main" id="{A0CEB8E8-8DBE-9419-DB85-EE6A29F5F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4084"/>
            <a:ext cx="10515600" cy="80491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РАЗВИТИЕ ОТРАСЛИ ТОРГОВЛИ В НОВЫХ РЕГИОНАХ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60AFC0B-C3D7-2A2E-A984-5B38B2D62262}"/>
              </a:ext>
            </a:extLst>
          </p:cNvPr>
          <p:cNvSpPr txBox="1"/>
          <p:nvPr/>
        </p:nvSpPr>
        <p:spPr>
          <a:xfrm>
            <a:off x="4206000" y="1730167"/>
            <a:ext cx="368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b="1" spc="-55" dirty="0">
                <a:solidFill>
                  <a:schemeClr val="bg1"/>
                </a:solidFill>
                <a:cs typeface="Palatino Linotype"/>
              </a:rPr>
              <a:t>ПРОГРАММА ФОРУМА</a:t>
            </a:r>
            <a:endParaRPr lang="ru-RU" sz="2000" b="1" dirty="0">
              <a:solidFill>
                <a:schemeClr val="bg1"/>
              </a:solidFill>
              <a:cs typeface="Palatino Linotype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19752-218B-B43D-54B5-9849F9FC356B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0FA82F-F3BA-A232-4291-656B70C74DB8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76CB05-2F72-0329-A460-62D08A8A46F7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98714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E06073-AA04-302C-DF06-61B23B6DD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id="{40659FC4-E82B-33CA-398C-AFDF975776B9}"/>
              </a:ext>
            </a:extLst>
          </p:cNvPr>
          <p:cNvSpPr/>
          <p:nvPr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противолежащие углы 5">
            <a:extLst>
              <a:ext uri="{FF2B5EF4-FFF2-40B4-BE49-F238E27FC236}">
                <a16:creationId xmlns:a16="http://schemas.microsoft.com/office/drawing/2014/main" id="{039AFB05-573C-FA5A-1AAC-3D15A33A2063}"/>
              </a:ext>
            </a:extLst>
          </p:cNvPr>
          <p:cNvSpPr/>
          <p:nvPr/>
        </p:nvSpPr>
        <p:spPr>
          <a:xfrm>
            <a:off x="966000" y="2482288"/>
            <a:ext cx="3240000" cy="1705434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противолежащие углы 7">
            <a:extLst>
              <a:ext uri="{FF2B5EF4-FFF2-40B4-BE49-F238E27FC236}">
                <a16:creationId xmlns:a16="http://schemas.microsoft.com/office/drawing/2014/main" id="{9EC7A091-6690-2E53-2DE9-D65B368E804C}"/>
              </a:ext>
            </a:extLst>
          </p:cNvPr>
          <p:cNvSpPr/>
          <p:nvPr/>
        </p:nvSpPr>
        <p:spPr>
          <a:xfrm>
            <a:off x="4516538" y="2463737"/>
            <a:ext cx="3240000" cy="170408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противолежащие углы 9">
            <a:extLst>
              <a:ext uri="{FF2B5EF4-FFF2-40B4-BE49-F238E27FC236}">
                <a16:creationId xmlns:a16="http://schemas.microsoft.com/office/drawing/2014/main" id="{677386E5-C1A7-C174-6CE3-DCA38BEA39A4}"/>
              </a:ext>
            </a:extLst>
          </p:cNvPr>
          <p:cNvSpPr/>
          <p:nvPr/>
        </p:nvSpPr>
        <p:spPr>
          <a:xfrm>
            <a:off x="7986000" y="2482287"/>
            <a:ext cx="3240000" cy="170543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противолежащие углы 11">
            <a:extLst>
              <a:ext uri="{FF2B5EF4-FFF2-40B4-BE49-F238E27FC236}">
                <a16:creationId xmlns:a16="http://schemas.microsoft.com/office/drawing/2014/main" id="{D7628F49-348B-8C92-D59D-BBAEED8BE2FD}"/>
              </a:ext>
            </a:extLst>
          </p:cNvPr>
          <p:cNvSpPr/>
          <p:nvPr/>
        </p:nvSpPr>
        <p:spPr>
          <a:xfrm>
            <a:off x="966000" y="4688999"/>
            <a:ext cx="3240000" cy="168418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противолежащие углы 13">
            <a:extLst>
              <a:ext uri="{FF2B5EF4-FFF2-40B4-BE49-F238E27FC236}">
                <a16:creationId xmlns:a16="http://schemas.microsoft.com/office/drawing/2014/main" id="{58193D42-D03B-1FEE-2431-8225E3436D00}"/>
              </a:ext>
            </a:extLst>
          </p:cNvPr>
          <p:cNvSpPr/>
          <p:nvPr/>
        </p:nvSpPr>
        <p:spPr>
          <a:xfrm>
            <a:off x="4476000" y="4690349"/>
            <a:ext cx="3240000" cy="1684183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противолежащие углы 15">
            <a:extLst>
              <a:ext uri="{FF2B5EF4-FFF2-40B4-BE49-F238E27FC236}">
                <a16:creationId xmlns:a16="http://schemas.microsoft.com/office/drawing/2014/main" id="{A6005E14-C576-42D2-A39B-FEDCCE750879}"/>
              </a:ext>
            </a:extLst>
          </p:cNvPr>
          <p:cNvSpPr/>
          <p:nvPr/>
        </p:nvSpPr>
        <p:spPr>
          <a:xfrm>
            <a:off x="7986000" y="4689000"/>
            <a:ext cx="3240000" cy="1684182"/>
          </a:xfrm>
          <a:prstGeom prst="round2DiagRect">
            <a:avLst>
              <a:gd name="adj1" fmla="val 0"/>
              <a:gd name="adj2" fmla="val 2939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противолежащие углы 16">
            <a:extLst>
              <a:ext uri="{FF2B5EF4-FFF2-40B4-BE49-F238E27FC236}">
                <a16:creationId xmlns:a16="http://schemas.microsoft.com/office/drawing/2014/main" id="{BF2AFEA8-D834-B1BC-E0C6-AE8AAF170B84}"/>
              </a:ext>
            </a:extLst>
          </p:cNvPr>
          <p:cNvSpPr/>
          <p:nvPr/>
        </p:nvSpPr>
        <p:spPr>
          <a:xfrm>
            <a:off x="2248500" y="2618998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противолежащие углы 18">
            <a:extLst>
              <a:ext uri="{FF2B5EF4-FFF2-40B4-BE49-F238E27FC236}">
                <a16:creationId xmlns:a16="http://schemas.microsoft.com/office/drawing/2014/main" id="{5ED0AB53-7911-6BF1-58D2-2BD3A0546048}"/>
              </a:ext>
            </a:extLst>
          </p:cNvPr>
          <p:cNvSpPr/>
          <p:nvPr/>
        </p:nvSpPr>
        <p:spPr>
          <a:xfrm>
            <a:off x="2248500" y="477643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противолежащие углы 20">
            <a:extLst>
              <a:ext uri="{FF2B5EF4-FFF2-40B4-BE49-F238E27FC236}">
                <a16:creationId xmlns:a16="http://schemas.microsoft.com/office/drawing/2014/main" id="{E3889C30-D84B-B553-4044-4CA43F4C1E49}"/>
              </a:ext>
            </a:extLst>
          </p:cNvPr>
          <p:cNvSpPr/>
          <p:nvPr/>
        </p:nvSpPr>
        <p:spPr>
          <a:xfrm>
            <a:off x="9268500" y="477643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: скругленные противолежащие углы 31">
            <a:extLst>
              <a:ext uri="{FF2B5EF4-FFF2-40B4-BE49-F238E27FC236}">
                <a16:creationId xmlns:a16="http://schemas.microsoft.com/office/drawing/2014/main" id="{5C849F1D-60C4-A71F-66C2-B87B0F6BBC08}"/>
              </a:ext>
            </a:extLst>
          </p:cNvPr>
          <p:cNvSpPr/>
          <p:nvPr/>
        </p:nvSpPr>
        <p:spPr>
          <a:xfrm>
            <a:off x="9268500" y="2618998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: скругленные противолежащие углы 32">
            <a:extLst>
              <a:ext uri="{FF2B5EF4-FFF2-40B4-BE49-F238E27FC236}">
                <a16:creationId xmlns:a16="http://schemas.microsoft.com/office/drawing/2014/main" id="{0108CFBD-AF2B-8129-7680-896784B7418F}"/>
              </a:ext>
            </a:extLst>
          </p:cNvPr>
          <p:cNvSpPr/>
          <p:nvPr/>
        </p:nvSpPr>
        <p:spPr>
          <a:xfrm>
            <a:off x="5821156" y="4776430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: скругленные противолежащие углы 33">
            <a:extLst>
              <a:ext uri="{FF2B5EF4-FFF2-40B4-BE49-F238E27FC236}">
                <a16:creationId xmlns:a16="http://schemas.microsoft.com/office/drawing/2014/main" id="{739D6C3F-39CB-40DC-49F1-34E9F8AAB807}"/>
              </a:ext>
            </a:extLst>
          </p:cNvPr>
          <p:cNvSpPr/>
          <p:nvPr/>
        </p:nvSpPr>
        <p:spPr>
          <a:xfrm>
            <a:off x="5821156" y="2618998"/>
            <a:ext cx="675000" cy="495000"/>
          </a:xfrm>
          <a:prstGeom prst="round2DiagRect">
            <a:avLst>
              <a:gd name="adj1" fmla="val 0"/>
              <a:gd name="adj2" fmla="val 293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4876FD-FB73-8F09-52C2-7E88130F1FC1}"/>
              </a:ext>
            </a:extLst>
          </p:cNvPr>
          <p:cNvSpPr txBox="1"/>
          <p:nvPr/>
        </p:nvSpPr>
        <p:spPr>
          <a:xfrm>
            <a:off x="2310925" y="261576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50122C-65A9-131C-1F18-366AF131D8A1}"/>
              </a:ext>
            </a:extLst>
          </p:cNvPr>
          <p:cNvSpPr txBox="1"/>
          <p:nvPr/>
        </p:nvSpPr>
        <p:spPr>
          <a:xfrm>
            <a:off x="5883580" y="259077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B52A58-CBD4-7202-F345-68B422CF7CFF}"/>
              </a:ext>
            </a:extLst>
          </p:cNvPr>
          <p:cNvSpPr txBox="1"/>
          <p:nvPr/>
        </p:nvSpPr>
        <p:spPr>
          <a:xfrm>
            <a:off x="9330924" y="259077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657A43-722C-7344-7ED5-768065BE6D51}"/>
              </a:ext>
            </a:extLst>
          </p:cNvPr>
          <p:cNvSpPr txBox="1"/>
          <p:nvPr/>
        </p:nvSpPr>
        <p:spPr>
          <a:xfrm>
            <a:off x="2310924" y="476232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D5BCDA7-26CE-3DD4-2C4B-FCF7F19C9999}"/>
              </a:ext>
            </a:extLst>
          </p:cNvPr>
          <p:cNvSpPr txBox="1"/>
          <p:nvPr/>
        </p:nvSpPr>
        <p:spPr>
          <a:xfrm>
            <a:off x="5877469" y="477643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93D8005-C92E-DA76-D91E-A1213E216E9A}"/>
              </a:ext>
            </a:extLst>
          </p:cNvPr>
          <p:cNvSpPr txBox="1"/>
          <p:nvPr/>
        </p:nvSpPr>
        <p:spPr>
          <a:xfrm>
            <a:off x="9330923" y="474821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C8CEF3-16E1-82DC-DC9B-EC293F353CBC}"/>
              </a:ext>
            </a:extLst>
          </p:cNvPr>
          <p:cNvSpPr txBox="1"/>
          <p:nvPr/>
        </p:nvSpPr>
        <p:spPr>
          <a:xfrm>
            <a:off x="1056000" y="3116969"/>
            <a:ext cx="30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Меры поддержки </a:t>
            </a:r>
            <a:r>
              <a:rPr lang="ru-RU" sz="2000" b="1" dirty="0" err="1">
                <a:solidFill>
                  <a:schemeClr val="bg1"/>
                </a:solidFill>
              </a:rPr>
              <a:t>МинАПК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br>
              <a:rPr lang="ru-RU" sz="2000" b="1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Херсонской области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AEA95C-1556-DB3D-2D49-730D0F22B8EC}"/>
              </a:ext>
            </a:extLst>
          </p:cNvPr>
          <p:cNvSpPr txBox="1"/>
          <p:nvPr/>
        </p:nvSpPr>
        <p:spPr>
          <a:xfrm>
            <a:off x="1056000" y="5364837"/>
            <a:ext cx="30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Стратегическая сессия для представителей органов власти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91D721-6265-5B4B-1C5F-7A40F93FF9BA}"/>
              </a:ext>
            </a:extLst>
          </p:cNvPr>
          <p:cNvSpPr txBox="1"/>
          <p:nvPr/>
        </p:nvSpPr>
        <p:spPr>
          <a:xfrm>
            <a:off x="4610999" y="3116969"/>
            <a:ext cx="3046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Меры поддержки Фонда развития промышленности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92EB7C-A797-15B0-0C8F-5480B8576C77}"/>
              </a:ext>
            </a:extLst>
          </p:cNvPr>
          <p:cNvSpPr txBox="1"/>
          <p:nvPr/>
        </p:nvSpPr>
        <p:spPr>
          <a:xfrm>
            <a:off x="8121000" y="3098795"/>
            <a:ext cx="30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Перспективы развития банковских услуг для бизнеса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A5DDE0A-6FA5-17BE-0955-AE45A207F7CD}"/>
              </a:ext>
            </a:extLst>
          </p:cNvPr>
          <p:cNvSpPr txBox="1"/>
          <p:nvPr/>
        </p:nvSpPr>
        <p:spPr>
          <a:xfrm>
            <a:off x="4521001" y="5358869"/>
            <a:ext cx="3014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Центр закупок сетей;</a:t>
            </a: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Биржа контактов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148B028-15A3-1416-C754-82FF20CE4268}"/>
              </a:ext>
            </a:extLst>
          </p:cNvPr>
          <p:cNvSpPr txBox="1"/>
          <p:nvPr/>
        </p:nvSpPr>
        <p:spPr>
          <a:xfrm>
            <a:off x="8121000" y="5357587"/>
            <a:ext cx="30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bg1"/>
                </a:solidFill>
              </a:rPr>
              <a:t>Презентация и старт конкурса «Торговля Херсонской области</a:t>
            </a:r>
            <a:r>
              <a:rPr lang="ru-RU" sz="2000" b="1" dirty="0"/>
              <a:t>»</a:t>
            </a:r>
          </a:p>
        </p:txBody>
      </p:sp>
      <p:sp>
        <p:nvSpPr>
          <p:cNvPr id="53" name="Заголовок 4">
            <a:extLst>
              <a:ext uri="{FF2B5EF4-FFF2-40B4-BE49-F238E27FC236}">
                <a16:creationId xmlns:a16="http://schemas.microsoft.com/office/drawing/2014/main" id="{435C8995-1A5E-7EE0-8D91-60A22FFE1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4084"/>
            <a:ext cx="10515600" cy="804916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РАЗВИТИЕ ОТРАСЛИ ТОРГОВЛИ В НОВЫХ РЕГИОНАХ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E45E203-5CE9-57BC-CBE9-E5E1452FE424}"/>
              </a:ext>
            </a:extLst>
          </p:cNvPr>
          <p:cNvSpPr txBox="1"/>
          <p:nvPr/>
        </p:nvSpPr>
        <p:spPr>
          <a:xfrm>
            <a:off x="4206000" y="1730167"/>
            <a:ext cx="368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b="1" spc="-55" dirty="0">
                <a:solidFill>
                  <a:schemeClr val="bg1"/>
                </a:solidFill>
                <a:cs typeface="Palatino Linotype"/>
              </a:rPr>
              <a:t>ПРОГРАММА ФОРУМА</a:t>
            </a:r>
            <a:endParaRPr lang="ru-RU" sz="2000" b="1" dirty="0">
              <a:solidFill>
                <a:schemeClr val="bg1"/>
              </a:solidFill>
              <a:cs typeface="Palatino Linotype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686621-F3FB-E6A1-C921-1974BFAE40F8}"/>
              </a:ext>
            </a:extLst>
          </p:cNvPr>
          <p:cNvSpPr txBox="1"/>
          <p:nvPr/>
        </p:nvSpPr>
        <p:spPr>
          <a:xfrm>
            <a:off x="838200" y="40956"/>
            <a:ext cx="22428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Торгово-закупочная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сессия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345004-6C2D-352D-531E-796D3468376A}"/>
              </a:ext>
            </a:extLst>
          </p:cNvPr>
          <p:cNvSpPr txBox="1"/>
          <p:nvPr/>
        </p:nvSpPr>
        <p:spPr>
          <a:xfrm>
            <a:off x="6172200" y="53780"/>
            <a:ext cx="51816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Организатор: Минпромторг Херсонской области</a:t>
            </a:r>
          </a:p>
          <a:p>
            <a:pPr marL="12700">
              <a:spcBef>
                <a:spcPts val="100"/>
              </a:spcBef>
            </a:pPr>
            <a:r>
              <a:rPr lang="en-US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a.korneychuk@khogov.ru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8DEAB5-A597-7368-5C4B-818D2221FBED}"/>
              </a:ext>
            </a:extLst>
          </p:cNvPr>
          <p:cNvSpPr txBox="1"/>
          <p:nvPr/>
        </p:nvSpPr>
        <p:spPr>
          <a:xfrm>
            <a:off x="3499800" y="53780"/>
            <a:ext cx="2236200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Межрегиональная </a:t>
            </a:r>
          </a:p>
          <a:p>
            <a:pPr marL="12700" algn="ctr">
              <a:spcBef>
                <a:spcPts val="100"/>
              </a:spcBef>
            </a:pPr>
            <a:r>
              <a:rPr lang="ru-RU" sz="2000" spc="-55" dirty="0">
                <a:solidFill>
                  <a:schemeClr val="bg1">
                    <a:lumMod val="50000"/>
                  </a:schemeClr>
                </a:solidFill>
                <a:cs typeface="Palatino Linotype"/>
              </a:rPr>
              <a:t>ярмарка – 2024</a:t>
            </a:r>
            <a:endParaRPr lang="ru-RU" sz="2000" dirty="0">
              <a:solidFill>
                <a:schemeClr val="bg1">
                  <a:lumMod val="50000"/>
                </a:schemeClr>
              </a:solidFill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335229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609</Words>
  <Application>Microsoft Office PowerPoint</Application>
  <PresentationFormat>Широкоэкранный</PresentationFormat>
  <Paragraphs>140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О ТОРГОВО-ЗАКУПОЧНОЙ СЕССИИ</vt:lpstr>
      <vt:lpstr>Презентация PowerPoint</vt:lpstr>
      <vt:lpstr>Презентация PowerPoint</vt:lpstr>
      <vt:lpstr>ПРЕДПРИНИМАТЕЛИ В СФЕРЕ ТОРГОВЛИ ПОЛУЧАТ:</vt:lpstr>
      <vt:lpstr>ПРОИЗВОДИТЕЛИ ТОВАРОВ ПОЛУЧАТ:</vt:lpstr>
      <vt:lpstr>ДЕЛОВАЯ ПРОГРАММА ВКЛЮЧАЕТ</vt:lpstr>
      <vt:lpstr>РАЗВИТИЕ ОТРАСЛИ ТОРГОВЛИ В НОВЫХ РЕГИОНАХ</vt:lpstr>
      <vt:lpstr>РАЗВИТИЕ ОТРАСЛИ ТОРГОВЛИ В НОВЫХ РЕГИОНАХ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Татьяна Николаевна</cp:lastModifiedBy>
  <cp:revision>47</cp:revision>
  <dcterms:created xsi:type="dcterms:W3CDTF">2020-06-06T17:14:33Z</dcterms:created>
  <dcterms:modified xsi:type="dcterms:W3CDTF">2024-02-13T13:40:03Z</dcterms:modified>
</cp:coreProperties>
</file>